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328" r:id="rId4"/>
    <p:sldId id="333" r:id="rId5"/>
    <p:sldId id="334" r:id="rId6"/>
    <p:sldId id="329" r:id="rId7"/>
    <p:sldId id="335" r:id="rId8"/>
    <p:sldId id="330" r:id="rId9"/>
    <p:sldId id="336" r:id="rId10"/>
    <p:sldId id="261" r:id="rId11"/>
    <p:sldId id="331" r:id="rId12"/>
    <p:sldId id="339" r:id="rId13"/>
    <p:sldId id="340" r:id="rId14"/>
    <p:sldId id="341" r:id="rId15"/>
    <p:sldId id="342" r:id="rId16"/>
    <p:sldId id="343" r:id="rId17"/>
    <p:sldId id="344" r:id="rId18"/>
    <p:sldId id="308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5EB"/>
    <a:srgbClr val="57257D"/>
    <a:srgbClr val="CC0000"/>
    <a:srgbClr val="C7ACEA"/>
    <a:srgbClr val="A67CDE"/>
    <a:srgbClr val="008000"/>
    <a:srgbClr val="3A1953"/>
    <a:srgbClr val="FF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7" autoAdjust="0"/>
    <p:restoredTop sz="94086" autoAdjust="0"/>
  </p:normalViewPr>
  <p:slideViewPr>
    <p:cSldViewPr>
      <p:cViewPr varScale="1">
        <p:scale>
          <a:sx n="55" d="100"/>
          <a:sy n="55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36C17-C865-460C-9A64-7175672A704D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168221-8FE3-4826-AA66-46FC0C8C607B}">
      <dgm:prSet phldrT="[Текст]"/>
      <dgm:spPr/>
      <dgm:t>
        <a:bodyPr/>
        <a:lstStyle/>
        <a:p>
          <a:endParaRPr lang="ru-RU" dirty="0"/>
        </a:p>
      </dgm:t>
    </dgm:pt>
    <dgm:pt modelId="{23A64120-34CD-4CF3-84F2-9536FC8FAE52}" type="parTrans" cxnId="{5EC4F03E-CE46-4337-8B8A-3AB848E2CD7E}">
      <dgm:prSet/>
      <dgm:spPr/>
      <dgm:t>
        <a:bodyPr/>
        <a:lstStyle/>
        <a:p>
          <a:endParaRPr lang="ru-RU"/>
        </a:p>
      </dgm:t>
    </dgm:pt>
    <dgm:pt modelId="{B65D1541-C02E-4E17-B31C-3B2949B46991}" type="sibTrans" cxnId="{5EC4F03E-CE46-4337-8B8A-3AB848E2CD7E}">
      <dgm:prSet/>
      <dgm:spPr/>
      <dgm:t>
        <a:bodyPr/>
        <a:lstStyle/>
        <a:p>
          <a:endParaRPr lang="ru-RU"/>
        </a:p>
      </dgm:t>
    </dgm:pt>
    <dgm:pt modelId="{CCEEAF4D-5B62-4088-9F93-C83E2D8B4294}">
      <dgm:prSet phldrT="[Текст]"/>
      <dgm:spPr/>
      <dgm:t>
        <a:bodyPr/>
        <a:lstStyle/>
        <a:p>
          <a:endParaRPr lang="ru-RU" dirty="0"/>
        </a:p>
      </dgm:t>
    </dgm:pt>
    <dgm:pt modelId="{81D85EB5-C82B-4FCE-809C-5C835215CF53}" type="parTrans" cxnId="{593DD1A3-3CC0-49F1-80E6-A6A9084DCE33}">
      <dgm:prSet/>
      <dgm:spPr/>
      <dgm:t>
        <a:bodyPr/>
        <a:lstStyle/>
        <a:p>
          <a:endParaRPr lang="ru-RU"/>
        </a:p>
      </dgm:t>
    </dgm:pt>
    <dgm:pt modelId="{E2AEDE52-7295-4EC4-9D69-76A05E35429C}" type="sibTrans" cxnId="{593DD1A3-3CC0-49F1-80E6-A6A9084DCE33}">
      <dgm:prSet/>
      <dgm:spPr/>
      <dgm:t>
        <a:bodyPr/>
        <a:lstStyle/>
        <a:p>
          <a:endParaRPr lang="ru-RU"/>
        </a:p>
      </dgm:t>
    </dgm:pt>
    <dgm:pt modelId="{B8085ACF-C249-4F77-878E-4DE4A800D6D2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ВЫЯВЛЕНИЕ РЕЗЕРВНЫХ ВОЗМОЖНОСТЕЙ ОБУЧАЮЩИХСЯ</a:t>
          </a:r>
          <a:endParaRPr lang="ru-RU" dirty="0">
            <a:solidFill>
              <a:srgbClr val="7030A0"/>
            </a:solidFill>
          </a:endParaRPr>
        </a:p>
      </dgm:t>
    </dgm:pt>
    <dgm:pt modelId="{6DB12574-CCE8-4D47-B8DF-9E6E71674C2C}" type="parTrans" cxnId="{47EB7128-3072-4934-9143-375F56929D61}">
      <dgm:prSet/>
      <dgm:spPr/>
      <dgm:t>
        <a:bodyPr/>
        <a:lstStyle/>
        <a:p>
          <a:endParaRPr lang="ru-RU"/>
        </a:p>
      </dgm:t>
    </dgm:pt>
    <dgm:pt modelId="{AC8B712F-80FF-4CA8-AFE9-8F174C7EF2F2}" type="sibTrans" cxnId="{47EB7128-3072-4934-9143-375F56929D61}">
      <dgm:prSet/>
      <dgm:spPr/>
      <dgm:t>
        <a:bodyPr/>
        <a:lstStyle/>
        <a:p>
          <a:endParaRPr lang="ru-RU"/>
        </a:p>
      </dgm:t>
    </dgm:pt>
    <dgm:pt modelId="{E55C8A67-780C-44BD-8AD7-FDC218B31F29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ПРОФИЛАКТИКА ПЕРЕГРУЗОК</a:t>
          </a:r>
          <a:endParaRPr lang="ru-RU" dirty="0" smtClean="0">
            <a:solidFill>
              <a:srgbClr val="7030A0"/>
            </a:solidFill>
          </a:endParaRPr>
        </a:p>
      </dgm:t>
    </dgm:pt>
    <dgm:pt modelId="{E8403698-60BC-4198-BFC3-46EF6D061CA2}" type="sibTrans" cxnId="{339975C6-F345-4ABD-A0B3-327A5E672E0E}">
      <dgm:prSet/>
      <dgm:spPr/>
      <dgm:t>
        <a:bodyPr/>
        <a:lstStyle/>
        <a:p>
          <a:endParaRPr lang="ru-RU"/>
        </a:p>
      </dgm:t>
    </dgm:pt>
    <dgm:pt modelId="{59F16A4B-AC63-4C7F-B05E-4302C9F28DBE}" type="parTrans" cxnId="{339975C6-F345-4ABD-A0B3-327A5E672E0E}">
      <dgm:prSet/>
      <dgm:spPr/>
      <dgm:t>
        <a:bodyPr/>
        <a:lstStyle/>
        <a:p>
          <a:endParaRPr lang="ru-RU"/>
        </a:p>
      </dgm:t>
    </dgm:pt>
    <dgm:pt modelId="{F1DD2E51-65A3-41C1-9927-5B6D5661163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ВЫЯВЛЕНИЕ И РАНЯЯ ДИАГНОСТИКА</a:t>
          </a:r>
          <a:endParaRPr lang="ru-RU" b="1" dirty="0">
            <a:solidFill>
              <a:srgbClr val="7030A0"/>
            </a:solidFill>
          </a:endParaRPr>
        </a:p>
      </dgm:t>
    </dgm:pt>
    <dgm:pt modelId="{F99D6D55-CB07-441C-A81B-3B87AC5E00B6}" type="sibTrans" cxnId="{F67302B3-249D-4F66-A399-FFFB03F96EFA}">
      <dgm:prSet/>
      <dgm:spPr/>
      <dgm:t>
        <a:bodyPr/>
        <a:lstStyle/>
        <a:p>
          <a:endParaRPr lang="ru-RU"/>
        </a:p>
      </dgm:t>
    </dgm:pt>
    <dgm:pt modelId="{5AA49EFB-C304-4CBD-A9E2-60F29770E78F}" type="parTrans" cxnId="{F67302B3-249D-4F66-A399-FFFB03F96EFA}">
      <dgm:prSet/>
      <dgm:spPr/>
      <dgm:t>
        <a:bodyPr/>
        <a:lstStyle/>
        <a:p>
          <a:endParaRPr lang="ru-RU"/>
        </a:p>
      </dgm:t>
    </dgm:pt>
    <dgm:pt modelId="{F665BBDF-FD8C-4DE1-9985-45F255FD621C}">
      <dgm:prSet phldrT="[Текст]"/>
      <dgm:spPr/>
      <dgm:t>
        <a:bodyPr/>
        <a:lstStyle/>
        <a:p>
          <a:endParaRPr lang="ru-RU" dirty="0"/>
        </a:p>
      </dgm:t>
    </dgm:pt>
    <dgm:pt modelId="{8DF9072E-7D24-420D-9ACF-A6CB6CB4013C}" type="sibTrans" cxnId="{853D1352-5896-4F60-8E7B-65D9B2F67BDE}">
      <dgm:prSet/>
      <dgm:spPr/>
      <dgm:t>
        <a:bodyPr/>
        <a:lstStyle/>
        <a:p>
          <a:endParaRPr lang="ru-RU"/>
        </a:p>
      </dgm:t>
    </dgm:pt>
    <dgm:pt modelId="{C9464DD0-2DCF-4B97-8BA6-441CDEEA9DBB}" type="parTrans" cxnId="{853D1352-5896-4F60-8E7B-65D9B2F67BDE}">
      <dgm:prSet/>
      <dgm:spPr/>
      <dgm:t>
        <a:bodyPr/>
        <a:lstStyle/>
        <a:p>
          <a:endParaRPr lang="ru-RU"/>
        </a:p>
      </dgm:t>
    </dgm:pt>
    <dgm:pt modelId="{5F0A4445-8B29-4E06-A054-46E09BD158FD}">
      <dgm:prSet/>
      <dgm:spPr/>
      <dgm:t>
        <a:bodyPr/>
        <a:lstStyle/>
        <a:p>
          <a:endParaRPr lang="ru-RU" dirty="0"/>
        </a:p>
      </dgm:t>
    </dgm:pt>
    <dgm:pt modelId="{0CE35B74-F24A-4A64-B81A-9D68893DF679}" type="parTrans" cxnId="{CED12DAF-B5ED-4254-BC4D-F1D070E68FD7}">
      <dgm:prSet/>
      <dgm:spPr/>
      <dgm:t>
        <a:bodyPr/>
        <a:lstStyle/>
        <a:p>
          <a:endParaRPr lang="ru-RU"/>
        </a:p>
      </dgm:t>
    </dgm:pt>
    <dgm:pt modelId="{D2727435-4CDD-413C-88A6-D5CDB6A3E502}" type="sibTrans" cxnId="{CED12DAF-B5ED-4254-BC4D-F1D070E68FD7}">
      <dgm:prSet/>
      <dgm:spPr/>
      <dgm:t>
        <a:bodyPr/>
        <a:lstStyle/>
        <a:p>
          <a:endParaRPr lang="ru-RU"/>
        </a:p>
      </dgm:t>
    </dgm:pt>
    <dgm:pt modelId="{07843AE2-7D3E-42FE-A45C-1616E2B79DC2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ИНФОРМИРОВАНИЕ РОДИТЕЛЕЙ  О ПРОБЛЕМАХ РЕБЕНКА</a:t>
          </a:r>
          <a:endParaRPr lang="ru-RU" dirty="0"/>
        </a:p>
      </dgm:t>
    </dgm:pt>
    <dgm:pt modelId="{41E3215E-3473-4C4B-93F6-E8A6226706EE}" type="parTrans" cxnId="{FCB7BFA7-9AB1-4D92-B1D5-B53F16B99AD1}">
      <dgm:prSet/>
      <dgm:spPr/>
    </dgm:pt>
    <dgm:pt modelId="{B1AA753A-9CC1-4E67-AF6B-79814B406D53}" type="sibTrans" cxnId="{FCB7BFA7-9AB1-4D92-B1D5-B53F16B99AD1}">
      <dgm:prSet/>
      <dgm:spPr/>
    </dgm:pt>
    <dgm:pt modelId="{C80BAEE7-67C7-4642-80D1-1A6D6331B662}">
      <dgm:prSet/>
      <dgm:spPr/>
      <dgm:t>
        <a:bodyPr/>
        <a:lstStyle/>
        <a:p>
          <a:endParaRPr lang="ru-RU"/>
        </a:p>
      </dgm:t>
    </dgm:pt>
    <dgm:pt modelId="{73CC68F5-FC81-436F-8687-C9E55E7DF499}" type="parTrans" cxnId="{5BC2F26B-0804-49BA-A11F-6A90F22EDDCC}">
      <dgm:prSet/>
      <dgm:spPr/>
    </dgm:pt>
    <dgm:pt modelId="{2C437351-9F86-4531-90A2-163997995401}" type="sibTrans" cxnId="{5BC2F26B-0804-49BA-A11F-6A90F22EDDCC}">
      <dgm:prSet/>
      <dgm:spPr/>
    </dgm:pt>
    <dgm:pt modelId="{A879AE84-52C3-4983-88AF-1268C932D321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ОПРЕДЕЛЕНИЕ ИЗМЕНЕНИЙ, КОТОРЫЕ НУЖНО ВНЕСТИ В ИНДИВИДУАЛЬНЫЙ МАРШРУТ</a:t>
          </a:r>
          <a:endParaRPr lang="ru-RU" dirty="0"/>
        </a:p>
      </dgm:t>
    </dgm:pt>
    <dgm:pt modelId="{08D92E99-34AB-40B3-8937-0617785F56D6}" type="parTrans" cxnId="{7C4B408D-15AB-48FD-A780-A1B3466685F6}">
      <dgm:prSet/>
      <dgm:spPr/>
    </dgm:pt>
    <dgm:pt modelId="{035F7CF7-4E87-4662-9261-89A904831D29}" type="sibTrans" cxnId="{7C4B408D-15AB-48FD-A780-A1B3466685F6}">
      <dgm:prSet/>
      <dgm:spPr/>
    </dgm:pt>
    <dgm:pt modelId="{289F0F0B-D338-4594-8A42-5C49FECB8532}" type="pres">
      <dgm:prSet presAssocID="{47736C17-C865-460C-9A64-7175672A70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60F55-4DA1-4A57-8074-AD1A9B6995EC}" type="pres">
      <dgm:prSet presAssocID="{7F168221-8FE3-4826-AA66-46FC0C8C607B}" presName="composite" presStyleCnt="0"/>
      <dgm:spPr/>
    </dgm:pt>
    <dgm:pt modelId="{840160D5-777C-4EC0-97AC-65A226084148}" type="pres">
      <dgm:prSet presAssocID="{7F168221-8FE3-4826-AA66-46FC0C8C607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8AAEF-3EC4-485B-B878-67305AF4199A}" type="pres">
      <dgm:prSet presAssocID="{7F168221-8FE3-4826-AA66-46FC0C8C607B}" presName="descendantText" presStyleLbl="alignAcc1" presStyleIdx="0" presStyleCnt="5" custLinFactNeighborX="0" custLinFactNeighborY="-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F98A7-A737-4E29-80DB-E3DEE71337D9}" type="pres">
      <dgm:prSet presAssocID="{B65D1541-C02E-4E17-B31C-3B2949B46991}" presName="sp" presStyleCnt="0"/>
      <dgm:spPr/>
    </dgm:pt>
    <dgm:pt modelId="{A6FE649F-F397-4579-871F-31B1DD1E808A}" type="pres">
      <dgm:prSet presAssocID="{F665BBDF-FD8C-4DE1-9985-45F255FD621C}" presName="composite" presStyleCnt="0"/>
      <dgm:spPr/>
    </dgm:pt>
    <dgm:pt modelId="{E194192D-46CF-4081-8B8F-0510A8622E38}" type="pres">
      <dgm:prSet presAssocID="{F665BBDF-FD8C-4DE1-9985-45F255FD621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07DC-C0CC-4F8C-B66C-5621C2C89C1C}" type="pres">
      <dgm:prSet presAssocID="{F665BBDF-FD8C-4DE1-9985-45F255FD621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3800-32F6-4760-A0A0-9960F0A086C1}" type="pres">
      <dgm:prSet presAssocID="{8DF9072E-7D24-420D-9ACF-A6CB6CB4013C}" presName="sp" presStyleCnt="0"/>
      <dgm:spPr/>
    </dgm:pt>
    <dgm:pt modelId="{3A054DFB-636C-471F-8F05-175B12A7384E}" type="pres">
      <dgm:prSet presAssocID="{CCEEAF4D-5B62-4088-9F93-C83E2D8B4294}" presName="composite" presStyleCnt="0"/>
      <dgm:spPr/>
    </dgm:pt>
    <dgm:pt modelId="{3A9DE153-FB09-4092-88A2-E15090C2AFA0}" type="pres">
      <dgm:prSet presAssocID="{CCEEAF4D-5B62-4088-9F93-C83E2D8B429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8D583-0A37-47C9-93BC-B938127C70E5}" type="pres">
      <dgm:prSet presAssocID="{CCEEAF4D-5B62-4088-9F93-C83E2D8B429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BD2E0-B486-48A0-80DE-5DA98BCA84CF}" type="pres">
      <dgm:prSet presAssocID="{E2AEDE52-7295-4EC4-9D69-76A05E35429C}" presName="sp" presStyleCnt="0"/>
      <dgm:spPr/>
    </dgm:pt>
    <dgm:pt modelId="{9FB45A62-B10D-43EB-B697-7136BF9444EB}" type="pres">
      <dgm:prSet presAssocID="{5F0A4445-8B29-4E06-A054-46E09BD158FD}" presName="composite" presStyleCnt="0"/>
      <dgm:spPr/>
    </dgm:pt>
    <dgm:pt modelId="{5CC9702F-BD4E-4721-A382-4CBEB55FE796}" type="pres">
      <dgm:prSet presAssocID="{5F0A4445-8B29-4E06-A054-46E09BD158F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262A3-C122-4610-9C50-19EFC49511A0}" type="pres">
      <dgm:prSet presAssocID="{5F0A4445-8B29-4E06-A054-46E09BD158FD}" presName="descendantText" presStyleLbl="alignAcc1" presStyleIdx="3" presStyleCnt="5" custLinFactNeighborX="-210" custLinFactNeighborY="-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EE9F5-1852-4B5A-914F-34BD78C145CD}" type="pres">
      <dgm:prSet presAssocID="{D2727435-4CDD-413C-88A6-D5CDB6A3E502}" presName="sp" presStyleCnt="0"/>
      <dgm:spPr/>
    </dgm:pt>
    <dgm:pt modelId="{DB14101B-B1FE-443F-903B-AD38BA038DF0}" type="pres">
      <dgm:prSet presAssocID="{C80BAEE7-67C7-4642-80D1-1A6D6331B662}" presName="composite" presStyleCnt="0"/>
      <dgm:spPr/>
    </dgm:pt>
    <dgm:pt modelId="{0AF6FAAE-A67D-483C-9F93-D6A9AF663465}" type="pres">
      <dgm:prSet presAssocID="{C80BAEE7-67C7-4642-80D1-1A6D6331B66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C92F5-828F-4C03-8871-25318D287D3D}" type="pres">
      <dgm:prSet presAssocID="{C80BAEE7-67C7-4642-80D1-1A6D6331B66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302B3-249D-4F66-A399-FFFB03F96EFA}" srcId="{7F168221-8FE3-4826-AA66-46FC0C8C607B}" destId="{F1DD2E51-65A3-41C1-9927-5B6D56611633}" srcOrd="0" destOrd="0" parTransId="{5AA49EFB-C304-4CBD-A9E2-60F29770E78F}" sibTransId="{F99D6D55-CB07-441C-A81B-3B87AC5E00B6}"/>
    <dgm:cxn modelId="{5EC4F03E-CE46-4337-8B8A-3AB848E2CD7E}" srcId="{47736C17-C865-460C-9A64-7175672A704D}" destId="{7F168221-8FE3-4826-AA66-46FC0C8C607B}" srcOrd="0" destOrd="0" parTransId="{23A64120-34CD-4CF3-84F2-9536FC8FAE52}" sibTransId="{B65D1541-C02E-4E17-B31C-3B2949B46991}"/>
    <dgm:cxn modelId="{CED12DAF-B5ED-4254-BC4D-F1D070E68FD7}" srcId="{47736C17-C865-460C-9A64-7175672A704D}" destId="{5F0A4445-8B29-4E06-A054-46E09BD158FD}" srcOrd="3" destOrd="0" parTransId="{0CE35B74-F24A-4A64-B81A-9D68893DF679}" sibTransId="{D2727435-4CDD-413C-88A6-D5CDB6A3E502}"/>
    <dgm:cxn modelId="{5BB1006F-0182-4014-8292-6142745C5562}" type="presOf" srcId="{5F0A4445-8B29-4E06-A054-46E09BD158FD}" destId="{5CC9702F-BD4E-4721-A382-4CBEB55FE796}" srcOrd="0" destOrd="0" presId="urn:microsoft.com/office/officeart/2005/8/layout/chevron2"/>
    <dgm:cxn modelId="{FCB7BFA7-9AB1-4D92-B1D5-B53F16B99AD1}" srcId="{5F0A4445-8B29-4E06-A054-46E09BD158FD}" destId="{07843AE2-7D3E-42FE-A45C-1616E2B79DC2}" srcOrd="0" destOrd="0" parTransId="{41E3215E-3473-4C4B-93F6-E8A6226706EE}" sibTransId="{B1AA753A-9CC1-4E67-AF6B-79814B406D53}"/>
    <dgm:cxn modelId="{B11A1217-AF4F-4D6B-8FF0-8E1413E6BCA0}" type="presOf" srcId="{7F168221-8FE3-4826-AA66-46FC0C8C607B}" destId="{840160D5-777C-4EC0-97AC-65A226084148}" srcOrd="0" destOrd="0" presId="urn:microsoft.com/office/officeart/2005/8/layout/chevron2"/>
    <dgm:cxn modelId="{593DD1A3-3CC0-49F1-80E6-A6A9084DCE33}" srcId="{47736C17-C865-460C-9A64-7175672A704D}" destId="{CCEEAF4D-5B62-4088-9F93-C83E2D8B4294}" srcOrd="2" destOrd="0" parTransId="{81D85EB5-C82B-4FCE-809C-5C835215CF53}" sibTransId="{E2AEDE52-7295-4EC4-9D69-76A05E35429C}"/>
    <dgm:cxn modelId="{7C4B408D-15AB-48FD-A780-A1B3466685F6}" srcId="{C80BAEE7-67C7-4642-80D1-1A6D6331B662}" destId="{A879AE84-52C3-4983-88AF-1268C932D321}" srcOrd="0" destOrd="0" parTransId="{08D92E99-34AB-40B3-8937-0617785F56D6}" sibTransId="{035F7CF7-4E87-4662-9261-89A904831D29}"/>
    <dgm:cxn modelId="{3D9B68AB-DB7D-49EF-B3AF-0CB25D496592}" type="presOf" srcId="{47736C17-C865-460C-9A64-7175672A704D}" destId="{289F0F0B-D338-4594-8A42-5C49FECB8532}" srcOrd="0" destOrd="0" presId="urn:microsoft.com/office/officeart/2005/8/layout/chevron2"/>
    <dgm:cxn modelId="{47EB7128-3072-4934-9143-375F56929D61}" srcId="{CCEEAF4D-5B62-4088-9F93-C83E2D8B4294}" destId="{B8085ACF-C249-4F77-878E-4DE4A800D6D2}" srcOrd="0" destOrd="0" parTransId="{6DB12574-CCE8-4D47-B8DF-9E6E71674C2C}" sibTransId="{AC8B712F-80FF-4CA8-AFE9-8F174C7EF2F2}"/>
    <dgm:cxn modelId="{5BC2F26B-0804-49BA-A11F-6A90F22EDDCC}" srcId="{47736C17-C865-460C-9A64-7175672A704D}" destId="{C80BAEE7-67C7-4642-80D1-1A6D6331B662}" srcOrd="4" destOrd="0" parTransId="{73CC68F5-FC81-436F-8687-C9E55E7DF499}" sibTransId="{2C437351-9F86-4531-90A2-163997995401}"/>
    <dgm:cxn modelId="{34E32951-0833-4522-938F-5ADD60E8CD8B}" type="presOf" srcId="{E55C8A67-780C-44BD-8AD7-FDC218B31F29}" destId="{B3C207DC-C0CC-4F8C-B66C-5621C2C89C1C}" srcOrd="0" destOrd="0" presId="urn:microsoft.com/office/officeart/2005/8/layout/chevron2"/>
    <dgm:cxn modelId="{83488031-A030-409A-8348-E747FC818065}" type="presOf" srcId="{F1DD2E51-65A3-41C1-9927-5B6D56611633}" destId="{FE38AAEF-3EC4-485B-B878-67305AF4199A}" srcOrd="0" destOrd="0" presId="urn:microsoft.com/office/officeart/2005/8/layout/chevron2"/>
    <dgm:cxn modelId="{0878A91E-1242-414A-B18D-6B43761F2EBD}" type="presOf" srcId="{C80BAEE7-67C7-4642-80D1-1A6D6331B662}" destId="{0AF6FAAE-A67D-483C-9F93-D6A9AF663465}" srcOrd="0" destOrd="0" presId="urn:microsoft.com/office/officeart/2005/8/layout/chevron2"/>
    <dgm:cxn modelId="{C67DD473-FF9C-48E7-9A21-55A87BB0400D}" type="presOf" srcId="{B8085ACF-C249-4F77-878E-4DE4A800D6D2}" destId="{EE88D583-0A37-47C9-93BC-B938127C70E5}" srcOrd="0" destOrd="0" presId="urn:microsoft.com/office/officeart/2005/8/layout/chevron2"/>
    <dgm:cxn modelId="{5194DBB0-5651-402F-85D2-5FA62D90CC9C}" type="presOf" srcId="{CCEEAF4D-5B62-4088-9F93-C83E2D8B4294}" destId="{3A9DE153-FB09-4092-88A2-E15090C2AFA0}" srcOrd="0" destOrd="0" presId="urn:microsoft.com/office/officeart/2005/8/layout/chevron2"/>
    <dgm:cxn modelId="{478C55A6-E3E9-4E2D-99CB-95B888348B6F}" type="presOf" srcId="{A879AE84-52C3-4983-88AF-1268C932D321}" destId="{471C92F5-828F-4C03-8871-25318D287D3D}" srcOrd="0" destOrd="0" presId="urn:microsoft.com/office/officeart/2005/8/layout/chevron2"/>
    <dgm:cxn modelId="{C56BEA8F-543C-4C79-9F90-1FD70DA7133B}" type="presOf" srcId="{07843AE2-7D3E-42FE-A45C-1616E2B79DC2}" destId="{6E8262A3-C122-4610-9C50-19EFC49511A0}" srcOrd="0" destOrd="0" presId="urn:microsoft.com/office/officeart/2005/8/layout/chevron2"/>
    <dgm:cxn modelId="{36394955-FE97-4363-9849-6413EAA96FDC}" type="presOf" srcId="{F665BBDF-FD8C-4DE1-9985-45F255FD621C}" destId="{E194192D-46CF-4081-8B8F-0510A8622E38}" srcOrd="0" destOrd="0" presId="urn:microsoft.com/office/officeart/2005/8/layout/chevron2"/>
    <dgm:cxn modelId="{339975C6-F345-4ABD-A0B3-327A5E672E0E}" srcId="{F665BBDF-FD8C-4DE1-9985-45F255FD621C}" destId="{E55C8A67-780C-44BD-8AD7-FDC218B31F29}" srcOrd="0" destOrd="0" parTransId="{59F16A4B-AC63-4C7F-B05E-4302C9F28DBE}" sibTransId="{E8403698-60BC-4198-BFC3-46EF6D061CA2}"/>
    <dgm:cxn modelId="{853D1352-5896-4F60-8E7B-65D9B2F67BDE}" srcId="{47736C17-C865-460C-9A64-7175672A704D}" destId="{F665BBDF-FD8C-4DE1-9985-45F255FD621C}" srcOrd="1" destOrd="0" parTransId="{C9464DD0-2DCF-4B97-8BA6-441CDEEA9DBB}" sibTransId="{8DF9072E-7D24-420D-9ACF-A6CB6CB4013C}"/>
    <dgm:cxn modelId="{37397197-83EF-4BAF-BF45-1201C976F4E9}" type="presParOf" srcId="{289F0F0B-D338-4594-8A42-5C49FECB8532}" destId="{FC960F55-4DA1-4A57-8074-AD1A9B6995EC}" srcOrd="0" destOrd="0" presId="urn:microsoft.com/office/officeart/2005/8/layout/chevron2"/>
    <dgm:cxn modelId="{C6E79A6B-4CA2-4F44-968F-805C1A08E841}" type="presParOf" srcId="{FC960F55-4DA1-4A57-8074-AD1A9B6995EC}" destId="{840160D5-777C-4EC0-97AC-65A226084148}" srcOrd="0" destOrd="0" presId="urn:microsoft.com/office/officeart/2005/8/layout/chevron2"/>
    <dgm:cxn modelId="{F91003E4-76CD-43AC-8D39-0052ABE8D70B}" type="presParOf" srcId="{FC960F55-4DA1-4A57-8074-AD1A9B6995EC}" destId="{FE38AAEF-3EC4-485B-B878-67305AF4199A}" srcOrd="1" destOrd="0" presId="urn:microsoft.com/office/officeart/2005/8/layout/chevron2"/>
    <dgm:cxn modelId="{64709244-69F4-47D1-86A9-E1672D107809}" type="presParOf" srcId="{289F0F0B-D338-4594-8A42-5C49FECB8532}" destId="{016F98A7-A737-4E29-80DB-E3DEE71337D9}" srcOrd="1" destOrd="0" presId="urn:microsoft.com/office/officeart/2005/8/layout/chevron2"/>
    <dgm:cxn modelId="{787ACBF7-ED67-4370-AF78-54CE5DCF15C9}" type="presParOf" srcId="{289F0F0B-D338-4594-8A42-5C49FECB8532}" destId="{A6FE649F-F397-4579-871F-31B1DD1E808A}" srcOrd="2" destOrd="0" presId="urn:microsoft.com/office/officeart/2005/8/layout/chevron2"/>
    <dgm:cxn modelId="{5273295A-518B-4F7F-A8C3-5390494315BF}" type="presParOf" srcId="{A6FE649F-F397-4579-871F-31B1DD1E808A}" destId="{E194192D-46CF-4081-8B8F-0510A8622E38}" srcOrd="0" destOrd="0" presId="urn:microsoft.com/office/officeart/2005/8/layout/chevron2"/>
    <dgm:cxn modelId="{59D235B7-ECA5-424B-A69D-7FA571353E16}" type="presParOf" srcId="{A6FE649F-F397-4579-871F-31B1DD1E808A}" destId="{B3C207DC-C0CC-4F8C-B66C-5621C2C89C1C}" srcOrd="1" destOrd="0" presId="urn:microsoft.com/office/officeart/2005/8/layout/chevron2"/>
    <dgm:cxn modelId="{C166AF85-B654-4B57-9D6A-E2A5D16BFA02}" type="presParOf" srcId="{289F0F0B-D338-4594-8A42-5C49FECB8532}" destId="{D4CB3800-32F6-4760-A0A0-9960F0A086C1}" srcOrd="3" destOrd="0" presId="urn:microsoft.com/office/officeart/2005/8/layout/chevron2"/>
    <dgm:cxn modelId="{74ECDE3F-5624-426C-BC12-C334036B6282}" type="presParOf" srcId="{289F0F0B-D338-4594-8A42-5C49FECB8532}" destId="{3A054DFB-636C-471F-8F05-175B12A7384E}" srcOrd="4" destOrd="0" presId="urn:microsoft.com/office/officeart/2005/8/layout/chevron2"/>
    <dgm:cxn modelId="{115A18FE-AD83-4A4C-8CB9-1BB70B1B3138}" type="presParOf" srcId="{3A054DFB-636C-471F-8F05-175B12A7384E}" destId="{3A9DE153-FB09-4092-88A2-E15090C2AFA0}" srcOrd="0" destOrd="0" presId="urn:microsoft.com/office/officeart/2005/8/layout/chevron2"/>
    <dgm:cxn modelId="{99719745-14BF-435E-8458-CBBF774143E3}" type="presParOf" srcId="{3A054DFB-636C-471F-8F05-175B12A7384E}" destId="{EE88D583-0A37-47C9-93BC-B938127C70E5}" srcOrd="1" destOrd="0" presId="urn:microsoft.com/office/officeart/2005/8/layout/chevron2"/>
    <dgm:cxn modelId="{8BB556E6-977E-4090-BC1C-95E0E1780092}" type="presParOf" srcId="{289F0F0B-D338-4594-8A42-5C49FECB8532}" destId="{1CFBD2E0-B486-48A0-80DE-5DA98BCA84CF}" srcOrd="5" destOrd="0" presId="urn:microsoft.com/office/officeart/2005/8/layout/chevron2"/>
    <dgm:cxn modelId="{5ADB06ED-18B1-42B1-92BD-0679F1C01D42}" type="presParOf" srcId="{289F0F0B-D338-4594-8A42-5C49FECB8532}" destId="{9FB45A62-B10D-43EB-B697-7136BF9444EB}" srcOrd="6" destOrd="0" presId="urn:microsoft.com/office/officeart/2005/8/layout/chevron2"/>
    <dgm:cxn modelId="{8AA843DA-21E3-48A7-B336-D943AA71968A}" type="presParOf" srcId="{9FB45A62-B10D-43EB-B697-7136BF9444EB}" destId="{5CC9702F-BD4E-4721-A382-4CBEB55FE796}" srcOrd="0" destOrd="0" presId="urn:microsoft.com/office/officeart/2005/8/layout/chevron2"/>
    <dgm:cxn modelId="{EC15A4D1-8F87-47EE-B16E-2B8A9B21D753}" type="presParOf" srcId="{9FB45A62-B10D-43EB-B697-7136BF9444EB}" destId="{6E8262A3-C122-4610-9C50-19EFC49511A0}" srcOrd="1" destOrd="0" presId="urn:microsoft.com/office/officeart/2005/8/layout/chevron2"/>
    <dgm:cxn modelId="{DEBEAA93-2C6C-4E8F-A7D2-5A037EF23B7C}" type="presParOf" srcId="{289F0F0B-D338-4594-8A42-5C49FECB8532}" destId="{861EE9F5-1852-4B5A-914F-34BD78C145CD}" srcOrd="7" destOrd="0" presId="urn:microsoft.com/office/officeart/2005/8/layout/chevron2"/>
    <dgm:cxn modelId="{DC734E73-A5B6-4A85-86FD-96C7AE8AABA6}" type="presParOf" srcId="{289F0F0B-D338-4594-8A42-5C49FECB8532}" destId="{DB14101B-B1FE-443F-903B-AD38BA038DF0}" srcOrd="8" destOrd="0" presId="urn:microsoft.com/office/officeart/2005/8/layout/chevron2"/>
    <dgm:cxn modelId="{E802832B-16DA-4338-AA51-36BA1C925B59}" type="presParOf" srcId="{DB14101B-B1FE-443F-903B-AD38BA038DF0}" destId="{0AF6FAAE-A67D-483C-9F93-D6A9AF663465}" srcOrd="0" destOrd="0" presId="urn:microsoft.com/office/officeart/2005/8/layout/chevron2"/>
    <dgm:cxn modelId="{E3F36111-9560-4900-BFF6-924DB8BFC158}" type="presParOf" srcId="{DB14101B-B1FE-443F-903B-AD38BA038DF0}" destId="{471C92F5-828F-4C03-8871-25318D287D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ED59B-E049-4EE8-9EE1-59DFB8779CF7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CBE8E0-4849-46EA-9F75-523F4A63B46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Углубленное обследование узкими специалистами (декабрь, апрель)</a:t>
          </a:r>
          <a:endParaRPr lang="ru-RU" sz="1800" b="1" dirty="0">
            <a:solidFill>
              <a:schemeClr val="bg1"/>
            </a:solidFill>
          </a:endParaRPr>
        </a:p>
      </dgm:t>
    </dgm:pt>
    <dgm:pt modelId="{7B24F841-2BC3-484A-9963-A29EBA6D4DA6}" type="parTrans" cxnId="{3B87C58D-DD57-4C33-B848-346BF6185F86}">
      <dgm:prSet/>
      <dgm:spPr/>
      <dgm:t>
        <a:bodyPr/>
        <a:lstStyle/>
        <a:p>
          <a:endParaRPr lang="ru-RU"/>
        </a:p>
      </dgm:t>
    </dgm:pt>
    <dgm:pt modelId="{003014C2-75F6-4851-ACFD-B9FF685688DC}" type="sibTrans" cxnId="{3B87C58D-DD57-4C33-B848-346BF6185F86}">
      <dgm:prSet/>
      <dgm:spPr/>
      <dgm:t>
        <a:bodyPr/>
        <a:lstStyle/>
        <a:p>
          <a:endParaRPr lang="ru-RU"/>
        </a:p>
      </dgm:t>
    </dgm:pt>
    <dgm:pt modelId="{547FA5BF-B894-4E39-A804-3F29D8F58F3B}">
      <dgm:prSet phldrT="[Текст]" custT="1"/>
      <dgm:spPr/>
      <dgm:t>
        <a:bodyPr/>
        <a:lstStyle/>
        <a:p>
          <a:pPr algn="l"/>
          <a:r>
            <a:rPr lang="ru-RU" sz="2000" dirty="0" smtClean="0"/>
            <a:t>Рекомендации по созданию СОУ и разработке психолого-медико-педагогической программы сопровождения</a:t>
          </a:r>
          <a:endParaRPr lang="ru-RU" sz="2000" dirty="0"/>
        </a:p>
      </dgm:t>
    </dgm:pt>
    <dgm:pt modelId="{3528BEB0-1BA5-48AB-88A5-659F89AF482C}" type="parTrans" cxnId="{D937A461-EB5C-4C92-9731-0479504FD026}">
      <dgm:prSet/>
      <dgm:spPr/>
      <dgm:t>
        <a:bodyPr/>
        <a:lstStyle/>
        <a:p>
          <a:endParaRPr lang="ru-RU"/>
        </a:p>
      </dgm:t>
    </dgm:pt>
    <dgm:pt modelId="{4840F936-B525-4D60-ADCB-399CCC0CDE17}" type="sibTrans" cxnId="{D937A461-EB5C-4C92-9731-0479504FD026}">
      <dgm:prSet/>
      <dgm:spPr/>
      <dgm:t>
        <a:bodyPr/>
        <a:lstStyle/>
        <a:p>
          <a:endParaRPr lang="ru-RU"/>
        </a:p>
      </dgm:t>
    </dgm:pt>
    <dgm:pt modelId="{802A42A6-B00C-4C65-A8EC-3E64A65A716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Заседание </a:t>
          </a:r>
        </a:p>
        <a:p>
          <a:r>
            <a:rPr lang="ru-RU" sz="1800" b="1" dirty="0" err="1" smtClean="0">
              <a:solidFill>
                <a:schemeClr val="tx1"/>
              </a:solidFill>
            </a:rPr>
            <a:t>ПМПк</a:t>
          </a:r>
          <a:r>
            <a:rPr lang="ru-RU" sz="1800" b="1" dirty="0" smtClean="0">
              <a:solidFill>
                <a:schemeClr val="tx1"/>
              </a:solidFill>
            </a:rPr>
            <a:t> (май, январь)</a:t>
          </a:r>
          <a:endParaRPr lang="ru-RU" sz="1800" b="1" dirty="0">
            <a:solidFill>
              <a:schemeClr val="tx1"/>
            </a:solidFill>
          </a:endParaRPr>
        </a:p>
      </dgm:t>
    </dgm:pt>
    <dgm:pt modelId="{DED4BE30-9193-4255-8152-E15D51CBEE1E}" type="parTrans" cxnId="{6AC90BEE-E111-4566-A1FE-7E26EEFDC2A1}">
      <dgm:prSet/>
      <dgm:spPr/>
      <dgm:t>
        <a:bodyPr/>
        <a:lstStyle/>
        <a:p>
          <a:endParaRPr lang="ru-RU"/>
        </a:p>
      </dgm:t>
    </dgm:pt>
    <dgm:pt modelId="{1E73F9F4-831F-4146-9C96-AD70AC2C31C9}" type="sibTrans" cxnId="{6AC90BEE-E111-4566-A1FE-7E26EEFDC2A1}">
      <dgm:prSet/>
      <dgm:spPr/>
      <dgm:t>
        <a:bodyPr/>
        <a:lstStyle/>
        <a:p>
          <a:endParaRPr lang="ru-RU"/>
        </a:p>
      </dgm:t>
    </dgm:pt>
    <dgm:pt modelId="{DAD7B41B-64F7-4611-A278-E4810F6A8595}">
      <dgm:prSet phldrT="[Текст]" custT="1"/>
      <dgm:spPr/>
      <dgm:t>
        <a:bodyPr/>
        <a:lstStyle/>
        <a:p>
          <a:pPr algn="l"/>
          <a:r>
            <a:rPr lang="ru-RU" sz="1600" dirty="0" smtClean="0"/>
            <a:t>Коллегиальное заключение (проект программы психолого-медико-педагогического сопровождения) </a:t>
          </a:r>
        </a:p>
        <a:p>
          <a:pPr algn="l"/>
          <a:r>
            <a:rPr lang="ru-RU" sz="1600" dirty="0" smtClean="0"/>
            <a:t>Назначение специалиста ответственного за реализацию программы</a:t>
          </a:r>
        </a:p>
        <a:p>
          <a:pPr algn="l"/>
          <a:r>
            <a:rPr lang="ru-RU" sz="1600" dirty="0" smtClean="0"/>
            <a:t>Внесение корректировки в программу </a:t>
          </a:r>
          <a:r>
            <a:rPr lang="ru-RU" sz="1600" dirty="0" err="1" smtClean="0"/>
            <a:t>ПМПк</a:t>
          </a:r>
          <a:r>
            <a:rPr lang="ru-RU" sz="1600" dirty="0" smtClean="0"/>
            <a:t> сопровождения </a:t>
          </a:r>
          <a:endParaRPr lang="ru-RU" sz="1600" dirty="0"/>
        </a:p>
      </dgm:t>
    </dgm:pt>
    <dgm:pt modelId="{0AB54AF0-624A-4D4F-AA14-C6C1A3743563}" type="parTrans" cxnId="{C4D076B7-B6BE-4AAC-8123-E035EA09E5D2}">
      <dgm:prSet/>
      <dgm:spPr/>
      <dgm:t>
        <a:bodyPr/>
        <a:lstStyle/>
        <a:p>
          <a:endParaRPr lang="ru-RU"/>
        </a:p>
      </dgm:t>
    </dgm:pt>
    <dgm:pt modelId="{58CC94CA-83B3-4D09-BC25-30F1FA697470}" type="sibTrans" cxnId="{C4D076B7-B6BE-4AAC-8123-E035EA09E5D2}">
      <dgm:prSet/>
      <dgm:spPr/>
      <dgm:t>
        <a:bodyPr/>
        <a:lstStyle/>
        <a:p>
          <a:endParaRPr lang="ru-RU"/>
        </a:p>
      </dgm:t>
    </dgm:pt>
    <dgm:pt modelId="{87E7B639-BB5E-4DF7-85D8-584001CB5CA8}">
      <dgm:prSet phldrT="[Текст]" custT="1"/>
      <dgm:spPr/>
      <dgm:t>
        <a:bodyPr/>
        <a:lstStyle/>
        <a:p>
          <a:r>
            <a:rPr lang="ru-RU" sz="1800" dirty="0" smtClean="0"/>
            <a:t>Составление индивидуальной программы психолого-медико-педагогического сопровождения</a:t>
          </a:r>
          <a:endParaRPr lang="ru-RU" sz="1800" dirty="0"/>
        </a:p>
      </dgm:t>
    </dgm:pt>
    <dgm:pt modelId="{B94FCDCA-3221-4183-BB68-7FA0C6298BDC}" type="parTrans" cxnId="{84EF15D2-ACA9-4339-A3CB-8CFDBB0DCD0D}">
      <dgm:prSet/>
      <dgm:spPr/>
      <dgm:t>
        <a:bodyPr/>
        <a:lstStyle/>
        <a:p>
          <a:endParaRPr lang="ru-RU"/>
        </a:p>
      </dgm:t>
    </dgm:pt>
    <dgm:pt modelId="{9AD2609D-4679-4C42-A32C-B5562524FCCF}" type="sibTrans" cxnId="{84EF15D2-ACA9-4339-A3CB-8CFDBB0DCD0D}">
      <dgm:prSet/>
      <dgm:spPr/>
      <dgm:t>
        <a:bodyPr/>
        <a:lstStyle/>
        <a:p>
          <a:endParaRPr lang="ru-RU"/>
        </a:p>
      </dgm:t>
    </dgm:pt>
    <dgm:pt modelId="{973CAA1D-6E56-4E5C-9B66-F152E24CCE40}">
      <dgm:prSet phldrT="[Текст]"/>
      <dgm:spPr/>
      <dgm:t>
        <a:bodyPr/>
        <a:lstStyle/>
        <a:p>
          <a:pPr algn="l"/>
          <a:r>
            <a:rPr lang="ru-RU" dirty="0" smtClean="0"/>
            <a:t>- Утверждение, согласование с программы ПМП сопровождения </a:t>
          </a:r>
        </a:p>
        <a:p>
          <a:pPr algn="l"/>
          <a:r>
            <a:rPr lang="ru-RU" smtClean="0"/>
            <a:t>- Реализация </a:t>
          </a:r>
          <a:r>
            <a:rPr lang="ru-RU" dirty="0" smtClean="0"/>
            <a:t>программы ПМП сопровождения Службой сопровождения ОУ (карта индивидуального ПМП сопровождения, СИПР)</a:t>
          </a:r>
        </a:p>
      </dgm:t>
    </dgm:pt>
    <dgm:pt modelId="{E554AD37-EEF9-4200-9833-8352BEEE7A61}" type="parTrans" cxnId="{A78B055B-6ACA-4FF5-82FF-E1C17EC5DC42}">
      <dgm:prSet/>
      <dgm:spPr/>
      <dgm:t>
        <a:bodyPr/>
        <a:lstStyle/>
        <a:p>
          <a:endParaRPr lang="ru-RU"/>
        </a:p>
      </dgm:t>
    </dgm:pt>
    <dgm:pt modelId="{53554645-B905-4488-8D59-F502799BA268}" type="sibTrans" cxnId="{A78B055B-6ACA-4FF5-82FF-E1C17EC5DC42}">
      <dgm:prSet/>
      <dgm:spPr/>
      <dgm:t>
        <a:bodyPr/>
        <a:lstStyle/>
        <a:p>
          <a:endParaRPr lang="ru-RU"/>
        </a:p>
      </dgm:t>
    </dgm:pt>
    <dgm:pt modelId="{91A35D91-F2C6-4961-99A0-0AE521E5B009}" type="pres">
      <dgm:prSet presAssocID="{447ED59B-E049-4EE8-9EE1-59DFB8779CF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592366-6F11-4DC2-AFFC-2EBBE9532875}" type="pres">
      <dgm:prSet presAssocID="{13CBE8E0-4849-46EA-9F75-523F4A63B461}" presName="horFlow" presStyleCnt="0"/>
      <dgm:spPr/>
    </dgm:pt>
    <dgm:pt modelId="{BA3B9519-20FA-4BF2-BA9E-DED2724D2D02}" type="pres">
      <dgm:prSet presAssocID="{13CBE8E0-4849-46EA-9F75-523F4A63B461}" presName="bigChev" presStyleLbl="node1" presStyleIdx="0" presStyleCnt="3"/>
      <dgm:spPr/>
      <dgm:t>
        <a:bodyPr/>
        <a:lstStyle/>
        <a:p>
          <a:endParaRPr lang="ru-RU"/>
        </a:p>
      </dgm:t>
    </dgm:pt>
    <dgm:pt modelId="{5D6C756B-5DED-4234-A79E-E4D402D7387D}" type="pres">
      <dgm:prSet presAssocID="{3528BEB0-1BA5-48AB-88A5-659F89AF482C}" presName="parTrans" presStyleCnt="0"/>
      <dgm:spPr/>
    </dgm:pt>
    <dgm:pt modelId="{9116E0C9-DE5E-440C-9E42-7662106597B7}" type="pres">
      <dgm:prSet presAssocID="{547FA5BF-B894-4E39-A804-3F29D8F58F3B}" presName="node" presStyleLbl="alignAccFollowNode1" presStyleIdx="0" presStyleCnt="3" custScaleX="174461" custScaleY="11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0EA76-E3A9-4015-B004-0C0C565E3384}" type="pres">
      <dgm:prSet presAssocID="{13CBE8E0-4849-46EA-9F75-523F4A63B461}" presName="vSp" presStyleCnt="0"/>
      <dgm:spPr/>
    </dgm:pt>
    <dgm:pt modelId="{94D501A0-D9EB-4451-AB9B-394F4624DCC3}" type="pres">
      <dgm:prSet presAssocID="{802A42A6-B00C-4C65-A8EC-3E64A65A716B}" presName="horFlow" presStyleCnt="0"/>
      <dgm:spPr/>
    </dgm:pt>
    <dgm:pt modelId="{C32D6177-1888-40AF-9CE0-7E9053D749CB}" type="pres">
      <dgm:prSet presAssocID="{802A42A6-B00C-4C65-A8EC-3E64A65A716B}" presName="bigChev" presStyleLbl="node1" presStyleIdx="1" presStyleCnt="3"/>
      <dgm:spPr/>
      <dgm:t>
        <a:bodyPr/>
        <a:lstStyle/>
        <a:p>
          <a:endParaRPr lang="ru-RU"/>
        </a:p>
      </dgm:t>
    </dgm:pt>
    <dgm:pt modelId="{40065827-DFDC-4F03-83C3-5FA469BE9908}" type="pres">
      <dgm:prSet presAssocID="{0AB54AF0-624A-4D4F-AA14-C6C1A3743563}" presName="parTrans" presStyleCnt="0"/>
      <dgm:spPr/>
    </dgm:pt>
    <dgm:pt modelId="{DAE33319-EFAE-495A-B132-777DCFAA27F7}" type="pres">
      <dgm:prSet presAssocID="{DAD7B41B-64F7-4611-A278-E4810F6A8595}" presName="node" presStyleLbl="alignAccFollowNode1" presStyleIdx="1" presStyleCnt="3" custScaleX="174679" custScaleY="120520" custLinFactNeighborX="831" custLinFactNeighborY="-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F5AE4-A33D-4BD5-8FAC-54963355A55E}" type="pres">
      <dgm:prSet presAssocID="{802A42A6-B00C-4C65-A8EC-3E64A65A716B}" presName="vSp" presStyleCnt="0"/>
      <dgm:spPr/>
    </dgm:pt>
    <dgm:pt modelId="{CE5C5F93-7068-4955-9694-1790BBE1F870}" type="pres">
      <dgm:prSet presAssocID="{87E7B639-BB5E-4DF7-85D8-584001CB5CA8}" presName="horFlow" presStyleCnt="0"/>
      <dgm:spPr/>
    </dgm:pt>
    <dgm:pt modelId="{BC2B7AAF-221B-488A-A78B-ECCA01E753F9}" type="pres">
      <dgm:prSet presAssocID="{87E7B639-BB5E-4DF7-85D8-584001CB5CA8}" presName="bigChev" presStyleLbl="node1" presStyleIdx="2" presStyleCnt="3"/>
      <dgm:spPr/>
      <dgm:t>
        <a:bodyPr/>
        <a:lstStyle/>
        <a:p>
          <a:endParaRPr lang="ru-RU"/>
        </a:p>
      </dgm:t>
    </dgm:pt>
    <dgm:pt modelId="{62C9245E-0E7F-47C9-A418-6A5A4C02A192}" type="pres">
      <dgm:prSet presAssocID="{E554AD37-EEF9-4200-9833-8352BEEE7A61}" presName="parTrans" presStyleCnt="0"/>
      <dgm:spPr/>
    </dgm:pt>
    <dgm:pt modelId="{C2B87B6D-8258-4FF4-A860-9134D9BC2FA7}" type="pres">
      <dgm:prSet presAssocID="{973CAA1D-6E56-4E5C-9B66-F152E24CCE40}" presName="node" presStyleLbl="alignAccFollowNode1" presStyleIdx="2" presStyleCnt="3" custScaleX="173187" custScaleY="108304" custLinFactNeighborX="15354" custLinFactNeighborY="-3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90BEE-E111-4566-A1FE-7E26EEFDC2A1}" srcId="{447ED59B-E049-4EE8-9EE1-59DFB8779CF7}" destId="{802A42A6-B00C-4C65-A8EC-3E64A65A716B}" srcOrd="1" destOrd="0" parTransId="{DED4BE30-9193-4255-8152-E15D51CBEE1E}" sibTransId="{1E73F9F4-831F-4146-9C96-AD70AC2C31C9}"/>
    <dgm:cxn modelId="{BDC033F8-FF60-42F3-AB9B-56B063EB5800}" type="presOf" srcId="{87E7B639-BB5E-4DF7-85D8-584001CB5CA8}" destId="{BC2B7AAF-221B-488A-A78B-ECCA01E753F9}" srcOrd="0" destOrd="0" presId="urn:microsoft.com/office/officeart/2005/8/layout/lProcess3"/>
    <dgm:cxn modelId="{039F0083-522D-4152-92FE-BA5674CB7EB1}" type="presOf" srcId="{13CBE8E0-4849-46EA-9F75-523F4A63B461}" destId="{BA3B9519-20FA-4BF2-BA9E-DED2724D2D02}" srcOrd="0" destOrd="0" presId="urn:microsoft.com/office/officeart/2005/8/layout/lProcess3"/>
    <dgm:cxn modelId="{94AE7383-8DA1-4617-A605-0ECD0CB075B3}" type="presOf" srcId="{DAD7B41B-64F7-4611-A278-E4810F6A8595}" destId="{DAE33319-EFAE-495A-B132-777DCFAA27F7}" srcOrd="0" destOrd="0" presId="urn:microsoft.com/office/officeart/2005/8/layout/lProcess3"/>
    <dgm:cxn modelId="{D937A461-EB5C-4C92-9731-0479504FD026}" srcId="{13CBE8E0-4849-46EA-9F75-523F4A63B461}" destId="{547FA5BF-B894-4E39-A804-3F29D8F58F3B}" srcOrd="0" destOrd="0" parTransId="{3528BEB0-1BA5-48AB-88A5-659F89AF482C}" sibTransId="{4840F936-B525-4D60-ADCB-399CCC0CDE17}"/>
    <dgm:cxn modelId="{AB197919-FBED-48D7-AD17-2B7CB43538A8}" type="presOf" srcId="{973CAA1D-6E56-4E5C-9B66-F152E24CCE40}" destId="{C2B87B6D-8258-4FF4-A860-9134D9BC2FA7}" srcOrd="0" destOrd="0" presId="urn:microsoft.com/office/officeart/2005/8/layout/lProcess3"/>
    <dgm:cxn modelId="{84F50ED6-74D2-4003-B249-EB3DB7A8430D}" type="presOf" srcId="{547FA5BF-B894-4E39-A804-3F29D8F58F3B}" destId="{9116E0C9-DE5E-440C-9E42-7662106597B7}" srcOrd="0" destOrd="0" presId="urn:microsoft.com/office/officeart/2005/8/layout/lProcess3"/>
    <dgm:cxn modelId="{84EF15D2-ACA9-4339-A3CB-8CFDBB0DCD0D}" srcId="{447ED59B-E049-4EE8-9EE1-59DFB8779CF7}" destId="{87E7B639-BB5E-4DF7-85D8-584001CB5CA8}" srcOrd="2" destOrd="0" parTransId="{B94FCDCA-3221-4183-BB68-7FA0C6298BDC}" sibTransId="{9AD2609D-4679-4C42-A32C-B5562524FCCF}"/>
    <dgm:cxn modelId="{479513FA-1E60-417A-8C37-DC8F19AB0F27}" type="presOf" srcId="{447ED59B-E049-4EE8-9EE1-59DFB8779CF7}" destId="{91A35D91-F2C6-4961-99A0-0AE521E5B009}" srcOrd="0" destOrd="0" presId="urn:microsoft.com/office/officeart/2005/8/layout/lProcess3"/>
    <dgm:cxn modelId="{C4D076B7-B6BE-4AAC-8123-E035EA09E5D2}" srcId="{802A42A6-B00C-4C65-A8EC-3E64A65A716B}" destId="{DAD7B41B-64F7-4611-A278-E4810F6A8595}" srcOrd="0" destOrd="0" parTransId="{0AB54AF0-624A-4D4F-AA14-C6C1A3743563}" sibTransId="{58CC94CA-83B3-4D09-BC25-30F1FA697470}"/>
    <dgm:cxn modelId="{3B87C58D-DD57-4C33-B848-346BF6185F86}" srcId="{447ED59B-E049-4EE8-9EE1-59DFB8779CF7}" destId="{13CBE8E0-4849-46EA-9F75-523F4A63B461}" srcOrd="0" destOrd="0" parTransId="{7B24F841-2BC3-484A-9963-A29EBA6D4DA6}" sibTransId="{003014C2-75F6-4851-ACFD-B9FF685688DC}"/>
    <dgm:cxn modelId="{A78B055B-6ACA-4FF5-82FF-E1C17EC5DC42}" srcId="{87E7B639-BB5E-4DF7-85D8-584001CB5CA8}" destId="{973CAA1D-6E56-4E5C-9B66-F152E24CCE40}" srcOrd="0" destOrd="0" parTransId="{E554AD37-EEF9-4200-9833-8352BEEE7A61}" sibTransId="{53554645-B905-4488-8D59-F502799BA268}"/>
    <dgm:cxn modelId="{DB17F8DA-C376-42E0-8F9F-3BC90F6DB6FA}" type="presOf" srcId="{802A42A6-B00C-4C65-A8EC-3E64A65A716B}" destId="{C32D6177-1888-40AF-9CE0-7E9053D749CB}" srcOrd="0" destOrd="0" presId="urn:microsoft.com/office/officeart/2005/8/layout/lProcess3"/>
    <dgm:cxn modelId="{038DDD87-BD7E-45F3-9D52-8406961CAA64}" type="presParOf" srcId="{91A35D91-F2C6-4961-99A0-0AE521E5B009}" destId="{18592366-6F11-4DC2-AFFC-2EBBE9532875}" srcOrd="0" destOrd="0" presId="urn:microsoft.com/office/officeart/2005/8/layout/lProcess3"/>
    <dgm:cxn modelId="{A37C2E18-6C10-49B7-858A-32CD9BE4CA08}" type="presParOf" srcId="{18592366-6F11-4DC2-AFFC-2EBBE9532875}" destId="{BA3B9519-20FA-4BF2-BA9E-DED2724D2D02}" srcOrd="0" destOrd="0" presId="urn:microsoft.com/office/officeart/2005/8/layout/lProcess3"/>
    <dgm:cxn modelId="{65BABCE2-4197-4789-87F9-8AEECAE45E99}" type="presParOf" srcId="{18592366-6F11-4DC2-AFFC-2EBBE9532875}" destId="{5D6C756B-5DED-4234-A79E-E4D402D7387D}" srcOrd="1" destOrd="0" presId="urn:microsoft.com/office/officeart/2005/8/layout/lProcess3"/>
    <dgm:cxn modelId="{29C8A088-A2DC-4C28-8FC7-85780A67F3BF}" type="presParOf" srcId="{18592366-6F11-4DC2-AFFC-2EBBE9532875}" destId="{9116E0C9-DE5E-440C-9E42-7662106597B7}" srcOrd="2" destOrd="0" presId="urn:microsoft.com/office/officeart/2005/8/layout/lProcess3"/>
    <dgm:cxn modelId="{9E96EF3E-4174-43D6-A82B-25199A96751C}" type="presParOf" srcId="{91A35D91-F2C6-4961-99A0-0AE521E5B009}" destId="{1F30EA76-E3A9-4015-B004-0C0C565E3384}" srcOrd="1" destOrd="0" presId="urn:microsoft.com/office/officeart/2005/8/layout/lProcess3"/>
    <dgm:cxn modelId="{E9447359-2D8E-416D-828F-14A0A39EAB8C}" type="presParOf" srcId="{91A35D91-F2C6-4961-99A0-0AE521E5B009}" destId="{94D501A0-D9EB-4451-AB9B-394F4624DCC3}" srcOrd="2" destOrd="0" presId="urn:microsoft.com/office/officeart/2005/8/layout/lProcess3"/>
    <dgm:cxn modelId="{5C41E1A7-61D5-4232-9A27-E19A89E8638D}" type="presParOf" srcId="{94D501A0-D9EB-4451-AB9B-394F4624DCC3}" destId="{C32D6177-1888-40AF-9CE0-7E9053D749CB}" srcOrd="0" destOrd="0" presId="urn:microsoft.com/office/officeart/2005/8/layout/lProcess3"/>
    <dgm:cxn modelId="{677FDA45-21BD-4B8D-A70F-701C349DD9F8}" type="presParOf" srcId="{94D501A0-D9EB-4451-AB9B-394F4624DCC3}" destId="{40065827-DFDC-4F03-83C3-5FA469BE9908}" srcOrd="1" destOrd="0" presId="urn:microsoft.com/office/officeart/2005/8/layout/lProcess3"/>
    <dgm:cxn modelId="{A5A7E0E5-246A-408D-B666-2A149645F075}" type="presParOf" srcId="{94D501A0-D9EB-4451-AB9B-394F4624DCC3}" destId="{DAE33319-EFAE-495A-B132-777DCFAA27F7}" srcOrd="2" destOrd="0" presId="urn:microsoft.com/office/officeart/2005/8/layout/lProcess3"/>
    <dgm:cxn modelId="{CD3DDB74-59FD-488A-AFF5-049450A726E4}" type="presParOf" srcId="{91A35D91-F2C6-4961-99A0-0AE521E5B009}" destId="{B55F5AE4-A33D-4BD5-8FAC-54963355A55E}" srcOrd="3" destOrd="0" presId="urn:microsoft.com/office/officeart/2005/8/layout/lProcess3"/>
    <dgm:cxn modelId="{8813FBF5-6B75-40B7-967D-90B2548CC8E1}" type="presParOf" srcId="{91A35D91-F2C6-4961-99A0-0AE521E5B009}" destId="{CE5C5F93-7068-4955-9694-1790BBE1F870}" srcOrd="4" destOrd="0" presId="urn:microsoft.com/office/officeart/2005/8/layout/lProcess3"/>
    <dgm:cxn modelId="{0D7F2D0F-D27D-4A5A-8651-BF6A50821655}" type="presParOf" srcId="{CE5C5F93-7068-4955-9694-1790BBE1F870}" destId="{BC2B7AAF-221B-488A-A78B-ECCA01E753F9}" srcOrd="0" destOrd="0" presId="urn:microsoft.com/office/officeart/2005/8/layout/lProcess3"/>
    <dgm:cxn modelId="{3401A6B5-34F2-4012-99B9-BA9663CBEFD9}" type="presParOf" srcId="{CE5C5F93-7068-4955-9694-1790BBE1F870}" destId="{62C9245E-0E7F-47C9-A418-6A5A4C02A192}" srcOrd="1" destOrd="0" presId="urn:microsoft.com/office/officeart/2005/8/layout/lProcess3"/>
    <dgm:cxn modelId="{34543C89-15B9-4C73-8C93-226512954A7B}" type="presParOf" srcId="{CE5C5F93-7068-4955-9694-1790BBE1F870}" destId="{C2B87B6D-8258-4FF4-A860-9134D9BC2FA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38A6-3970-4434-B485-CF1303EF42A1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B66D5-569F-484C-900F-FE6995A91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66D5-569F-484C-900F-FE6995A9153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2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48072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183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063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3149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31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5626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342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020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2293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003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0961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47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3B71-3798-45BC-90E5-B717C5D486E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1403648" y="2052776"/>
            <a:ext cx="6336704" cy="18378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Роль школьного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ПМПк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в образовательной организации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72355" y="5373216"/>
            <a:ext cx="3979664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Заместитель директора по УВР </a:t>
            </a:r>
          </a:p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Грищенко Татьяна Викторовна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http://internat34.edu.27.ru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408" y="112388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</a:t>
            </a:r>
            <a:r>
              <a:rPr lang="ru-RU" b="1" dirty="0" smtClean="0"/>
              <a:t>раевое </a:t>
            </a:r>
            <a:r>
              <a:rPr lang="ru-RU" b="1" dirty="0"/>
              <a:t>государственное бюджетное общеобразовательное учреждение, реализующее адаптированные основные общеобразовательные программы  "Школа-интернат № 2"</a:t>
            </a:r>
          </a:p>
        </p:txBody>
      </p:sp>
    </p:spTree>
    <p:extLst>
      <p:ext uri="{BB962C8B-B14F-4D97-AF65-F5344CB8AC3E}">
        <p14:creationId xmlns:p14="http://schemas.microsoft.com/office/powerpoint/2010/main" val="999793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406"/>
            <a:ext cx="5724128" cy="1597575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Функции специалистов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23" b="84843" l="169" r="98645">
                        <a14:foregroundMark x1="50042" y1="81541" x2="50042" y2="81541"/>
                        <a14:foregroundMark x1="19136" y1="59441" x2="29890" y2="68755"/>
                        <a14:foregroundMark x1="52752" y1="72650" x2="79763" y2="62235"/>
                        <a14:foregroundMark x1="51143" y1="65453" x2="51143" y2="65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28" b="14861"/>
          <a:stretch/>
        </p:blipFill>
        <p:spPr>
          <a:xfrm>
            <a:off x="6070113" y="4132537"/>
            <a:ext cx="2498095" cy="19460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141"/>
            <a:ext cx="2160240" cy="16448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46560" y="1842272"/>
            <a:ext cx="6355135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79438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особенности речевого развития </a:t>
            </a:r>
            <a:r>
              <a:rPr lang="ru-RU" sz="2400" b="1" dirty="0" smtClean="0">
                <a:solidFill>
                  <a:srgbClr val="002060"/>
                </a:solidFill>
              </a:rPr>
              <a:t>ребёнка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79438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возможности коррекции и </a:t>
            </a:r>
            <a:r>
              <a:rPr lang="ru-RU" sz="2400" b="1" dirty="0" smtClean="0">
                <a:solidFill>
                  <a:srgbClr val="002060"/>
                </a:solidFill>
              </a:rPr>
              <a:t>прогноз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marR="261620" lvl="0" indent="-285750" algn="just">
              <a:spcBef>
                <a:spcPts val="125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79438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рекомендации для педагогов и специалистов по вопросам коррекции </a:t>
            </a:r>
            <a:r>
              <a:rPr lang="ru-RU" sz="2400" b="1" dirty="0" smtClean="0">
                <a:solidFill>
                  <a:srgbClr val="002060"/>
                </a:solidFill>
              </a:rPr>
              <a:t>речи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400" b="1" dirty="0">
                <a:solidFill>
                  <a:srgbClr val="002060"/>
                </a:solidFill>
              </a:rPr>
              <a:t>благоприятной речевой </a:t>
            </a:r>
            <a:r>
              <a:rPr lang="ru-RU" sz="2400" b="1" dirty="0" smtClean="0">
                <a:solidFill>
                  <a:srgbClr val="002060"/>
                </a:solidFill>
              </a:rPr>
              <a:t>среды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99" y="4050020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ts val="1400"/>
              <a:buFont typeface="Arial" panose="020B0604020202020204" pitchFamily="34" charset="0"/>
              <a:buChar char="•"/>
              <a:tabLst>
                <a:tab pos="751840" algn="l"/>
              </a:tabLst>
            </a:pPr>
            <a:r>
              <a:rPr lang="ru-RU" sz="2400" b="1" dirty="0">
                <a:solidFill>
                  <a:srgbClr val="57257D"/>
                </a:solidFill>
              </a:rPr>
              <a:t>реакция на </a:t>
            </a:r>
            <a:r>
              <a:rPr lang="ru-RU" sz="2400" b="1" dirty="0" err="1" smtClean="0">
                <a:solidFill>
                  <a:srgbClr val="57257D"/>
                </a:solidFill>
              </a:rPr>
              <a:t>педаогическое</a:t>
            </a:r>
            <a:r>
              <a:rPr lang="ru-RU" sz="2400" b="1" dirty="0" smtClean="0">
                <a:solidFill>
                  <a:srgbClr val="57257D"/>
                </a:solidFill>
              </a:rPr>
              <a:t> </a:t>
            </a:r>
            <a:r>
              <a:rPr lang="ru-RU" sz="2400" b="1" dirty="0">
                <a:solidFill>
                  <a:srgbClr val="57257D"/>
                </a:solidFill>
              </a:rPr>
              <a:t>воздействие</a:t>
            </a:r>
          </a:p>
          <a:p>
            <a:pPr marL="285750" marR="262890" lvl="0" indent="-285750">
              <a:buSzPts val="1400"/>
              <a:buFont typeface="Arial" panose="020B0604020202020204" pitchFamily="34" charset="0"/>
              <a:buChar char="•"/>
              <a:tabLst>
                <a:tab pos="982980" algn="l"/>
                <a:tab pos="983615" algn="l"/>
                <a:tab pos="2730500" algn="l"/>
                <a:tab pos="3769360" algn="l"/>
                <a:tab pos="4677410" algn="l"/>
                <a:tab pos="5048885" algn="l"/>
              </a:tabLst>
            </a:pPr>
            <a:r>
              <a:rPr lang="ru-RU" sz="2400" b="1" dirty="0" err="1">
                <a:solidFill>
                  <a:srgbClr val="57257D"/>
                </a:solidFill>
              </a:rPr>
              <a:t>сформированность</a:t>
            </a:r>
            <a:r>
              <a:rPr lang="ru-RU" sz="2400" b="1" dirty="0">
                <a:solidFill>
                  <a:srgbClr val="57257D"/>
                </a:solidFill>
              </a:rPr>
              <a:t> моторных	навыков и пространственных представлений</a:t>
            </a: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  <a:tabLst>
                <a:tab pos="751840" algn="l"/>
              </a:tabLst>
            </a:pPr>
            <a:r>
              <a:rPr lang="ru-RU" sz="2400" b="1" dirty="0" err="1">
                <a:solidFill>
                  <a:srgbClr val="57257D"/>
                </a:solidFill>
              </a:rPr>
              <a:t>сформированность</a:t>
            </a:r>
            <a:r>
              <a:rPr lang="ru-RU" sz="2400" b="1" dirty="0">
                <a:solidFill>
                  <a:srgbClr val="57257D"/>
                </a:solidFill>
              </a:rPr>
              <a:t> временных представлений</a:t>
            </a: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  <a:tabLst>
                <a:tab pos="751840" algn="l"/>
              </a:tabLst>
            </a:pPr>
            <a:r>
              <a:rPr lang="ru-RU" sz="2400" b="1" dirty="0">
                <a:solidFill>
                  <a:srgbClr val="57257D"/>
                </a:solidFill>
              </a:rPr>
              <a:t>контактность с детьми и взрослыми, эмоциональность</a:t>
            </a:r>
          </a:p>
        </p:txBody>
      </p:sp>
      <p:pic>
        <p:nvPicPr>
          <p:cNvPr id="10" name="Объект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4846" y="0"/>
            <a:ext cx="3197173" cy="213285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cs typeface="Times New Roman" pitchFamily="18" charset="0"/>
              </a:rPr>
              <a:t>Документация </a:t>
            </a:r>
            <a:r>
              <a:rPr lang="ru-RU" b="1" i="1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i="1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9036496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9080" lvl="0" algn="just">
              <a:lnSpc>
                <a:spcPct val="75000"/>
              </a:lnSpc>
              <a:spcBef>
                <a:spcPts val="125"/>
              </a:spcBef>
              <a:spcAft>
                <a:spcPts val="0"/>
              </a:spcAft>
              <a:buSzPts val="1400"/>
              <a:tabLst>
                <a:tab pos="106553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262255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1047115" algn="l"/>
              </a:tabLs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представления каждого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специалиста,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принимающих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конкретного ребенка, 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котором отражается актуальное состояние каждого обучающегося на момент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986155" algn="l"/>
              </a:tabLs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план-график заседаний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консилиума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986155" algn="l"/>
              </a:tabLs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записи детей на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ПМПк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98615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протоколы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ПМПк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986155" algn="l"/>
              </a:tabLs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индивидуальная программа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98615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взаимодействия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ПМПк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родителями (законными представителями)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98615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нормативные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документы Министерства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просвещения,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 по направлению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ПМПк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512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8160"/>
            <a:ext cx="8025866" cy="460678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8000"/>
                </a:solidFill>
                <a:cs typeface="Times New Roman" pitchFamily="18" charset="0"/>
              </a:rPr>
              <a:t>Документация консилиума: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68"/>
            <a:ext cx="1041933" cy="104193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3877"/>
            <a:ext cx="4445352" cy="46954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521"/>
            <a:ext cx="4420856" cy="49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68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9081839" cy="1325563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8000"/>
                </a:solidFill>
                <a:cs typeface="Times New Roman" pitchFamily="18" charset="0"/>
              </a:rPr>
              <a:t>Коллегиальное </a:t>
            </a:r>
            <a:r>
              <a:rPr lang="ru-RU" b="1" i="1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cs typeface="Times New Roman" pitchFamily="18" charset="0"/>
              </a:rPr>
              <a:t>заключение </a:t>
            </a:r>
            <a:r>
              <a:rPr lang="ru-RU" b="1" i="1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endParaRPr lang="ru-RU" b="1" i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68"/>
            <a:ext cx="1041933" cy="104193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062724" cy="4525963"/>
          </a:xfrm>
        </p:spPr>
      </p:pic>
    </p:spTree>
    <p:extLst>
      <p:ext uri="{BB962C8B-B14F-4D97-AF65-F5344CB8AC3E}">
        <p14:creationId xmlns:p14="http://schemas.microsoft.com/office/powerpoint/2010/main" val="3575583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"/>
            <a:ext cx="7886700" cy="56367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8000"/>
                </a:solidFill>
                <a:cs typeface="Times New Roman" pitchFamily="18" charset="0"/>
              </a:rPr>
              <a:t>Документация консилиума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68"/>
            <a:ext cx="1041933" cy="104193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28227"/>
              </p:ext>
            </p:extLst>
          </p:nvPr>
        </p:nvGraphicFramePr>
        <p:xfrm>
          <a:off x="323528" y="2924944"/>
          <a:ext cx="8568952" cy="3260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92975">
                  <a:extLst>
                    <a:ext uri="{9D8B030D-6E8A-4147-A177-3AD203B41FA5}">
                      <a16:colId xmlns:a16="http://schemas.microsoft.com/office/drawing/2014/main" xmlns="" val="1585632662"/>
                    </a:ext>
                  </a:extLst>
                </a:gridCol>
                <a:gridCol w="1121968">
                  <a:extLst>
                    <a:ext uri="{9D8B030D-6E8A-4147-A177-3AD203B41FA5}">
                      <a16:colId xmlns:a16="http://schemas.microsoft.com/office/drawing/2014/main" xmlns="" val="903529506"/>
                    </a:ext>
                  </a:extLst>
                </a:gridCol>
                <a:gridCol w="873325">
                  <a:extLst>
                    <a:ext uri="{9D8B030D-6E8A-4147-A177-3AD203B41FA5}">
                      <a16:colId xmlns:a16="http://schemas.microsoft.com/office/drawing/2014/main" xmlns="" val="3234530073"/>
                    </a:ext>
                  </a:extLst>
                </a:gridCol>
                <a:gridCol w="1742256">
                  <a:extLst>
                    <a:ext uri="{9D8B030D-6E8A-4147-A177-3AD203B41FA5}">
                      <a16:colId xmlns:a16="http://schemas.microsoft.com/office/drawing/2014/main" xmlns="" val="776033309"/>
                    </a:ext>
                  </a:extLst>
                </a:gridCol>
                <a:gridCol w="2366939">
                  <a:extLst>
                    <a:ext uri="{9D8B030D-6E8A-4147-A177-3AD203B41FA5}">
                      <a16:colId xmlns:a16="http://schemas.microsoft.com/office/drawing/2014/main" xmlns="" val="2015480173"/>
                    </a:ext>
                  </a:extLst>
                </a:gridCol>
                <a:gridCol w="1371489">
                  <a:extLst>
                    <a:ext uri="{9D8B030D-6E8A-4147-A177-3AD203B41FA5}">
                      <a16:colId xmlns:a16="http://schemas.microsoft.com/office/drawing/2014/main" xmlns="" val="2445790227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176530" marR="153670" indent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записи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 marR="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</a:t>
                      </a:r>
                    </a:p>
                    <a:p>
                      <a:pPr marL="134620" marR="131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ребенка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4320" marR="2489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Инициатор обращения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 marR="112395"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проведения</a:t>
                      </a:r>
                    </a:p>
                    <a:p>
                      <a:pPr marL="266700" marR="2622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ПМПк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18072886"/>
                  </a:ext>
                </a:extLst>
              </a:tr>
              <a:tr h="98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48967588"/>
                  </a:ext>
                </a:extLst>
              </a:tr>
              <a:tr h="981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6461186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636" y="2122818"/>
            <a:ext cx="702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Журнал записи обращений на </a:t>
            </a:r>
            <a:r>
              <a:rPr lang="ru-RU" sz="2400" b="1" dirty="0" err="1" smtClean="0"/>
              <a:t>ПМПк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1313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38" y="288099"/>
            <a:ext cx="8981162" cy="332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4900" b="1" i="1" dirty="0">
                <a:solidFill>
                  <a:srgbClr val="008000"/>
                </a:solidFill>
                <a:cs typeface="Times New Roman" pitchFamily="18" charset="0"/>
              </a:rPr>
              <a:t>Программа </a:t>
            </a:r>
            <a:r>
              <a:rPr lang="ru-RU" sz="4900" b="1" i="1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sz="4900" b="1" i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ru-RU" sz="4900" b="1" i="1" dirty="0">
                <a:solidFill>
                  <a:srgbClr val="008000"/>
                </a:solidFill>
                <a:cs typeface="Times New Roman" pitchFamily="18" charset="0"/>
              </a:rPr>
              <a:t>сопровождения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43160"/>
              </p:ext>
            </p:extLst>
          </p:nvPr>
        </p:nvGraphicFramePr>
        <p:xfrm>
          <a:off x="162838" y="1323524"/>
          <a:ext cx="8893480" cy="518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6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5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9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0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Специалист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Ответственный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5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Педагог-психолог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Снижение уровня тревожности</a:t>
                      </a:r>
                      <a:r>
                        <a:rPr lang="ru-RU" sz="1400" baseline="0" dirty="0" smtClean="0"/>
                        <a:t> в ситуации проверки знаний и соответствии чужим ожиданиям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aseline="0" dirty="0" smtClean="0"/>
                        <a:t>Повышение мотивации достижения, самооценки и психологической готовности к сдаче ГИА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Индивидуальные занятия – 1 час</a:t>
                      </a:r>
                      <a:r>
                        <a:rPr lang="ru-RU" sz="1400" baseline="0" dirty="0" smtClean="0"/>
                        <a:t> в неделю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Консультации – 1 час в неделю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Тест </a:t>
                      </a:r>
                      <a:r>
                        <a:rPr lang="ru-RU" sz="1400" baseline="0" dirty="0" smtClean="0"/>
                        <a:t>«Школьная тревожность»:</a:t>
                      </a:r>
                    </a:p>
                    <a:p>
                      <a:r>
                        <a:rPr lang="ru-RU" sz="1400" baseline="0" dirty="0" smtClean="0"/>
                        <a:t>снижение уровня тревожности с высокого на средний</a:t>
                      </a:r>
                    </a:p>
                    <a:p>
                      <a:r>
                        <a:rPr lang="ru-RU" sz="1400" baseline="0" dirty="0" smtClean="0"/>
                        <a:t>Тест «Структура уч. мотивации»:</a:t>
                      </a:r>
                    </a:p>
                    <a:p>
                      <a:r>
                        <a:rPr lang="ru-RU" sz="1400" baseline="0" dirty="0" smtClean="0"/>
                        <a:t>Повышение уровня мотивации с ниже среднего на 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5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Классный руководитель, социальный педагог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Самоопределение учащегося в выборе будущей</a:t>
                      </a:r>
                      <a:r>
                        <a:rPr lang="ru-RU" sz="1400" baseline="0" dirty="0" smtClean="0"/>
                        <a:t> профессии (массажист, народные инструменты)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Беседы (темы, экскурсии</a:t>
                      </a:r>
                      <a:r>
                        <a:rPr lang="ru-RU" sz="1400" baseline="0" dirty="0" smtClean="0"/>
                        <a:t> (куда),</a:t>
                      </a:r>
                      <a:r>
                        <a:rPr lang="ru-RU" sz="1400" dirty="0" smtClean="0"/>
                        <a:t>встреча</a:t>
                      </a:r>
                      <a:r>
                        <a:rPr lang="ru-RU" sz="1400" baseline="0" dirty="0" smtClean="0"/>
                        <a:t> с выпускниками (когда), написание портфолио (май)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Определение образовательного учреждения для дальнейшего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фио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5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Учитель-дефектолог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Повышение уровня компетенции в ориентировке в городе и социальных учреждениях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Занятия групповые и индивидуальные по </a:t>
                      </a:r>
                      <a:r>
                        <a:rPr lang="ru-RU" sz="1400" dirty="0" err="1" smtClean="0"/>
                        <a:t>ПО</a:t>
                      </a:r>
                      <a:r>
                        <a:rPr lang="ru-RU" sz="1400" dirty="0" smtClean="0"/>
                        <a:t> – 4 часа в неделю, экскурсии в город (куда, когда)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Повышение уровня самостоятельности в передвижении в незнакомой местности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фио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306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447" y="237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8000"/>
                </a:solidFill>
                <a:cs typeface="Times New Roman" pitchFamily="18" charset="0"/>
              </a:rPr>
              <a:t>Документация консилиума: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68"/>
            <a:ext cx="1041933" cy="1041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3236"/>
          <a:stretch/>
        </p:blipFill>
        <p:spPr>
          <a:xfrm>
            <a:off x="426895" y="1912882"/>
            <a:ext cx="8411137" cy="43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1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-1872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Организация деятельности </a:t>
            </a:r>
            <a:r>
              <a:rPr lang="ru-RU" sz="2400" b="1" dirty="0" err="1" smtClean="0">
                <a:latin typeface="Georgia" panose="02040502050405020303" pitchFamily="18" charset="0"/>
              </a:rPr>
              <a:t>ПМПк</a:t>
            </a:r>
            <a:r>
              <a:rPr lang="ru-RU" sz="2400" b="1" dirty="0" smtClean="0">
                <a:latin typeface="Georgia" panose="02040502050405020303" pitchFamily="18" charset="0"/>
              </a:rPr>
              <a:t>, этапы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68"/>
            <a:ext cx="1041933" cy="104193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77958"/>
              </p:ext>
            </p:extLst>
          </p:nvPr>
        </p:nvGraphicFramePr>
        <p:xfrm>
          <a:off x="520964" y="1490598"/>
          <a:ext cx="8623035" cy="518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470" y="2101148"/>
            <a:ext cx="117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1, 4…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70" y="3744145"/>
            <a:ext cx="117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2, 5…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634" y="5462298"/>
            <a:ext cx="11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3, 6…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3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		Таким образом, консилиум играет в системе психолого-медико-педагогической деятельности очень важную роль. Он позволяет </a:t>
            </a:r>
            <a:r>
              <a:rPr lang="ru-RU" sz="2800" b="1" dirty="0" smtClean="0">
                <a:solidFill>
                  <a:srgbClr val="FF0000"/>
                </a:solidFill>
              </a:rPr>
              <a:t>объединить информацию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об отдельных составляющих школьного статуса ребёнка, которой владеют педагоги и на основе целостного видения ученика,  </a:t>
            </a:r>
            <a:r>
              <a:rPr lang="ru-RU" sz="2800" b="1" dirty="0" smtClean="0">
                <a:solidFill>
                  <a:srgbClr val="FF0000"/>
                </a:solidFill>
              </a:rPr>
              <a:t>реализовать общую линию его дальнейшего обучения и развития </a:t>
            </a:r>
          </a:p>
          <a:p>
            <a:pPr algn="just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rkcson.ru/images/News/29.09.2016/1-sat-site-standard-p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0"/>
            <a:ext cx="4320480" cy="18485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2221023"/>
            <a:ext cx="8818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i="1" dirty="0">
                <a:solidFill>
                  <a:srgbClr val="FF0000"/>
                </a:solidFill>
              </a:rPr>
              <a:t>обеспечение</a:t>
            </a:r>
            <a:r>
              <a:rPr lang="ru-RU" sz="3200" b="1" dirty="0"/>
              <a:t> </a:t>
            </a:r>
            <a:r>
              <a:rPr lang="ru-RU" sz="3200" b="1" dirty="0" err="1"/>
              <a:t>диагностико</a:t>
            </a:r>
            <a:r>
              <a:rPr lang="ru-RU" sz="3200" b="1" dirty="0"/>
              <a:t>-коррекционного </a:t>
            </a:r>
            <a:r>
              <a:rPr lang="ru-RU" sz="3200" b="1" dirty="0" smtClean="0"/>
              <a:t> 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i="1" dirty="0" smtClean="0">
                <a:solidFill>
                  <a:srgbClr val="FF0000"/>
                </a:solidFill>
              </a:rPr>
              <a:t>психолого-медико-педагогического 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i="1" dirty="0" smtClean="0">
                <a:solidFill>
                  <a:srgbClr val="FF0000"/>
                </a:solidFill>
              </a:rPr>
              <a:t>сопровождения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обучающихся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с ОВЗ, исходя </a:t>
            </a:r>
            <a:r>
              <a:rPr lang="ru-RU" sz="3200" b="1" dirty="0"/>
              <a:t>из </a:t>
            </a:r>
            <a:endParaRPr lang="ru-RU" sz="3200" b="1" dirty="0" smtClean="0"/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реальных </a:t>
            </a:r>
            <a:r>
              <a:rPr lang="ru-RU" sz="3200" b="1" dirty="0"/>
              <a:t>возможностей </a:t>
            </a:r>
            <a:r>
              <a:rPr lang="ru-RU" sz="3200" b="1" dirty="0" smtClean="0"/>
              <a:t>Школы-интерната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и </a:t>
            </a:r>
            <a:r>
              <a:rPr lang="ru-RU" sz="3200" b="1" dirty="0"/>
              <a:t>в соответствии </a:t>
            </a:r>
            <a:r>
              <a:rPr lang="ru-RU" sz="3200" b="1" dirty="0" smtClean="0"/>
              <a:t>со  специальными 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образовательными потребностями,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возрастными </a:t>
            </a:r>
            <a:r>
              <a:rPr lang="ru-RU" sz="3200" b="1" dirty="0"/>
              <a:t>и </a:t>
            </a:r>
            <a:r>
              <a:rPr lang="ru-RU" sz="3200" b="1" dirty="0" smtClean="0"/>
              <a:t>индивидуальными </a:t>
            </a:r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особенностями</a:t>
            </a:r>
            <a:r>
              <a:rPr lang="ru-RU" sz="3200" b="1" dirty="0"/>
              <a:t>, </a:t>
            </a:r>
            <a:r>
              <a:rPr lang="ru-RU" sz="3200" b="1" dirty="0" smtClean="0"/>
              <a:t>состоянием </a:t>
            </a:r>
            <a:r>
              <a:rPr lang="ru-RU" sz="3200" b="1" dirty="0"/>
              <a:t>соматического </a:t>
            </a:r>
            <a:endParaRPr lang="ru-RU" sz="3200" b="1" dirty="0" smtClean="0"/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и нервно-психического </a:t>
            </a:r>
            <a:r>
              <a:rPr lang="ru-RU" sz="3200" b="1" dirty="0"/>
              <a:t>здоровья </a:t>
            </a:r>
            <a:endParaRPr lang="ru-RU" sz="3200" b="1" dirty="0" smtClean="0"/>
          </a:p>
          <a:p>
            <a:pPr marR="259080" indent="451485">
              <a:lnSpc>
                <a:spcPct val="75000"/>
              </a:lnSpc>
              <a:spcAft>
                <a:spcPts val="0"/>
              </a:spcAft>
              <a:tabLst>
                <a:tab pos="1242695" algn="l"/>
              </a:tabLst>
            </a:pPr>
            <a:r>
              <a:rPr lang="ru-RU" sz="3200" b="1" dirty="0" smtClean="0"/>
              <a:t>обучающихся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281817" cy="108012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240771"/>
            <a:ext cx="8795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Цель деятельности </a:t>
            </a:r>
          </a:p>
          <a:p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Задачи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4544913"/>
              </p:ext>
            </p:extLst>
          </p:nvPr>
        </p:nvGraphicFramePr>
        <p:xfrm>
          <a:off x="457200" y="1888828"/>
          <a:ext cx="8686800" cy="470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786094" y="751195"/>
            <a:ext cx="6448425" cy="592455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9448" y="2144052"/>
            <a:ext cx="3305816" cy="3095625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420" y="220095"/>
            <a:ext cx="6372225" cy="47549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Состав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ПМПк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5" b="15000"/>
          <a:stretch/>
        </p:blipFill>
        <p:spPr>
          <a:xfrm>
            <a:off x="5010306" y="1277655"/>
            <a:ext cx="2283610" cy="1424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2" y="1131518"/>
            <a:ext cx="2075515" cy="171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23" b="84843" l="169" r="98645">
                        <a14:foregroundMark x1="50042" y1="81541" x2="50042" y2="81541"/>
                        <a14:foregroundMark x1="19136" y1="59441" x2="29890" y2="68755"/>
                        <a14:foregroundMark x1="52752" y1="72650" x2="79763" y2="62235"/>
                        <a14:foregroundMark x1="51143" y1="65453" x2="51143" y2="65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28" b="14861"/>
          <a:stretch/>
        </p:blipFill>
        <p:spPr>
          <a:xfrm>
            <a:off x="2079321" y="3211232"/>
            <a:ext cx="2278343" cy="1313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12" y="4604647"/>
            <a:ext cx="1872393" cy="1270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7778" r="1389" b="15278"/>
          <a:stretch/>
        </p:blipFill>
        <p:spPr>
          <a:xfrm>
            <a:off x="5760901" y="2869594"/>
            <a:ext cx="1817346" cy="1593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12" y="4525156"/>
            <a:ext cx="2003166" cy="1349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4" y="2542267"/>
            <a:ext cx="1979079" cy="15399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8194" r="2083" b="15140"/>
          <a:stretch/>
        </p:blipFill>
        <p:spPr>
          <a:xfrm>
            <a:off x="7049978" y="973523"/>
            <a:ext cx="1892247" cy="1312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16" y="3678135"/>
            <a:ext cx="2018322" cy="1570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24" y="5447509"/>
            <a:ext cx="1804308" cy="16097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04" y="5306126"/>
            <a:ext cx="1885883" cy="1467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68"/>
            <a:ext cx="1041933" cy="10419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7778" r="1389" b="15278"/>
          <a:stretch/>
        </p:blipFill>
        <p:spPr>
          <a:xfrm>
            <a:off x="4357664" y="3211232"/>
            <a:ext cx="1033504" cy="8226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64" y="2702581"/>
            <a:ext cx="1576499" cy="1618897"/>
          </a:xfrm>
          <a:prstGeom prst="rect">
            <a:avLst/>
          </a:prstGeom>
        </p:spPr>
      </p:pic>
      <p:sp>
        <p:nvSpPr>
          <p:cNvPr id="20" name="Месяц 19"/>
          <p:cNvSpPr/>
          <p:nvPr/>
        </p:nvSpPr>
        <p:spPr>
          <a:xfrm rot="16200000">
            <a:off x="4709555" y="3429718"/>
            <a:ext cx="268424" cy="7652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133589" y="4272981"/>
            <a:ext cx="162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   Зам. </a:t>
            </a:r>
            <a:r>
              <a:rPr lang="ru-RU" sz="1200" b="1" dirty="0" smtClean="0">
                <a:solidFill>
                  <a:srgbClr val="C00000"/>
                </a:solidFill>
              </a:rPr>
              <a:t>директора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71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406"/>
            <a:ext cx="5724128" cy="1597575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Функции специалистов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2174937"/>
            <a:ext cx="53481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состояние органов </a:t>
            </a:r>
            <a:r>
              <a:rPr lang="ru-RU" sz="2400" b="1" dirty="0" smtClean="0">
                <a:solidFill>
                  <a:srgbClr val="002060"/>
                </a:solidFill>
              </a:rPr>
              <a:t>зрения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физическое состояние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соответствие </a:t>
            </a:r>
            <a:r>
              <a:rPr lang="ru-RU" sz="2400" b="1" dirty="0">
                <a:solidFill>
                  <a:srgbClr val="002060"/>
                </a:solidFill>
              </a:rPr>
              <a:t>физического развития возрастным </a:t>
            </a:r>
            <a:r>
              <a:rPr lang="ru-RU" sz="2400" b="1" dirty="0" smtClean="0">
                <a:solidFill>
                  <a:srgbClr val="002060"/>
                </a:solidFill>
              </a:rPr>
              <a:t>нормам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группа здоровья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переносимость  </a:t>
            </a:r>
            <a:r>
              <a:rPr lang="ru-RU" sz="2400" b="1" dirty="0">
                <a:solidFill>
                  <a:srgbClr val="002060"/>
                </a:solidFill>
              </a:rPr>
              <a:t>физических  </a:t>
            </a:r>
            <a:r>
              <a:rPr lang="ru-RU" sz="2400" b="1" dirty="0" smtClean="0">
                <a:solidFill>
                  <a:srgbClr val="002060"/>
                </a:solidFill>
              </a:rPr>
              <a:t>нагрузок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факторы риска по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основным функциональным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системам, наличие хронических заболеваний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характеристика </a:t>
            </a:r>
            <a:r>
              <a:rPr lang="ru-RU" sz="2400" b="1" dirty="0">
                <a:solidFill>
                  <a:srgbClr val="002060"/>
                </a:solidFill>
              </a:rPr>
              <a:t>заболеваемости за последний </a:t>
            </a:r>
            <a:r>
              <a:rPr lang="ru-RU" sz="2400" b="1" dirty="0" smtClean="0">
                <a:solidFill>
                  <a:srgbClr val="002060"/>
                </a:solidFill>
              </a:rPr>
              <a:t>год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pic>
        <p:nvPicPr>
          <p:cNvPr id="16" name="Объект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65193"/>
            <a:ext cx="3197173" cy="235786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5" b="15000"/>
          <a:stretch/>
        </p:blipFill>
        <p:spPr>
          <a:xfrm>
            <a:off x="-13981" y="3140968"/>
            <a:ext cx="3640435" cy="2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504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406"/>
            <a:ext cx="5724128" cy="1597575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Функции специалистов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703" y="1947872"/>
            <a:ext cx="5424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характеристика семьи ребёнка, особенности взаимоотношений и стиль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воспитания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жилищно-бытовые </a:t>
            </a:r>
            <a:r>
              <a:rPr lang="ru-RU" sz="2400" b="1" dirty="0" smtClean="0">
                <a:solidFill>
                  <a:srgbClr val="002060"/>
                </a:solidFill>
              </a:rPr>
              <a:t>условия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конфликтные аспекты в работе с </a:t>
            </a:r>
            <a:r>
              <a:rPr lang="ru-RU" sz="2400" b="1" dirty="0" smtClean="0">
                <a:solidFill>
                  <a:srgbClr val="002060"/>
                </a:solidFill>
              </a:rPr>
              <a:t>семьёй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настрой родителей (законных представителей) на взаимодействие со </a:t>
            </a:r>
            <a:r>
              <a:rPr lang="ru-RU" sz="2400" b="1" dirty="0" smtClean="0">
                <a:solidFill>
                  <a:srgbClr val="002060"/>
                </a:solidFill>
              </a:rPr>
              <a:t>школой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6" name="Объект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65193"/>
            <a:ext cx="3197173" cy="235786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33" y="3794531"/>
            <a:ext cx="3380520" cy="26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6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406"/>
            <a:ext cx="5724128" cy="1597575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Функции специалистов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7778" r="1389" b="15278"/>
          <a:stretch/>
        </p:blipFill>
        <p:spPr>
          <a:xfrm>
            <a:off x="179512" y="3571231"/>
            <a:ext cx="3711985" cy="29546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62435" y="2093904"/>
            <a:ext cx="60702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результаты исследования </a:t>
            </a:r>
            <a:r>
              <a:rPr lang="ru-RU" sz="2400" b="1" dirty="0" smtClean="0">
                <a:solidFill>
                  <a:srgbClr val="7030A0"/>
                </a:solidFill>
              </a:rPr>
              <a:t>интеллекта</a:t>
            </a:r>
            <a:endParaRPr lang="ru-RU" sz="2400" b="1" dirty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результаты     исследования   </a:t>
            </a:r>
            <a:r>
              <a:rPr lang="ru-RU" sz="2400" b="1" dirty="0" smtClean="0">
                <a:solidFill>
                  <a:srgbClr val="7030A0"/>
                </a:solidFill>
              </a:rPr>
              <a:t>памяти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результаты </a:t>
            </a:r>
            <a:r>
              <a:rPr lang="ru-RU" sz="2400" b="1" dirty="0">
                <a:solidFill>
                  <a:srgbClr val="7030A0"/>
                </a:solidFill>
              </a:rPr>
              <a:t>исследования внимания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личностные </a:t>
            </a:r>
            <a:r>
              <a:rPr lang="ru-RU" sz="2400" b="1" dirty="0">
                <a:solidFill>
                  <a:srgbClr val="7030A0"/>
                </a:solidFill>
              </a:rPr>
              <a:t>особенности </a:t>
            </a:r>
            <a:r>
              <a:rPr lang="ru-RU" sz="2400" b="1" dirty="0" smtClean="0">
                <a:solidFill>
                  <a:srgbClr val="7030A0"/>
                </a:solidFill>
              </a:rPr>
              <a:t>ребёнка</a:t>
            </a:r>
            <a:endParaRPr lang="ru-RU" sz="2400" b="1" dirty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особенности межличностных отношений </a:t>
            </a:r>
            <a:r>
              <a:rPr lang="ru-RU" sz="2400" b="1" dirty="0" smtClean="0">
                <a:solidFill>
                  <a:srgbClr val="7030A0"/>
                </a:solidFill>
              </a:rPr>
              <a:t>ребёнка</a:t>
            </a:r>
            <a:endParaRPr lang="ru-RU" sz="2400" b="1" dirty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состояние эмоционально-волевой </a:t>
            </a:r>
            <a:r>
              <a:rPr lang="ru-RU" sz="2400" b="1" dirty="0" smtClean="0">
                <a:solidFill>
                  <a:srgbClr val="7030A0"/>
                </a:solidFill>
              </a:rPr>
              <a:t>сферы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2" name="Объект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895" y="-29406"/>
            <a:ext cx="3197173" cy="235786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417010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406"/>
            <a:ext cx="5724128" cy="1597575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Функции специалистов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1" y="2700057"/>
            <a:ext cx="3047619" cy="242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90" y="2430903"/>
            <a:ext cx="1439261" cy="1950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854" y="4225443"/>
            <a:ext cx="272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руководитель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0030" y="2707697"/>
            <a:ext cx="45319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7257D"/>
                </a:solidFill>
              </a:rPr>
              <a:t>трудности, испытываемые учеником в педагогических </a:t>
            </a:r>
            <a:r>
              <a:rPr lang="ru-RU" sz="2400" b="1" dirty="0" smtClean="0">
                <a:solidFill>
                  <a:srgbClr val="57257D"/>
                </a:solidFill>
              </a:rPr>
              <a:t>ситуациях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7257D"/>
                </a:solidFill>
              </a:rPr>
              <a:t>индивидуальные черты обучения, общения, </a:t>
            </a:r>
            <a:r>
              <a:rPr lang="ru-RU" sz="2400" b="1" dirty="0" smtClean="0">
                <a:solidFill>
                  <a:srgbClr val="57257D"/>
                </a:solidFill>
              </a:rPr>
              <a:t>самочувствия</a:t>
            </a:r>
            <a:endParaRPr lang="ru-RU" sz="2400" b="1" dirty="0">
              <a:solidFill>
                <a:srgbClr val="57257D"/>
              </a:solidFill>
            </a:endParaRPr>
          </a:p>
          <a:p>
            <a:endParaRPr lang="ru-RU" dirty="0"/>
          </a:p>
        </p:txBody>
      </p:sp>
      <p:pic>
        <p:nvPicPr>
          <p:cNvPr id="12" name="Объект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895" y="-29406"/>
            <a:ext cx="3197173" cy="235786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862890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6597352"/>
            <a:ext cx="2771800" cy="260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406"/>
            <a:ext cx="5724128" cy="1597575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Функции специалистов </a:t>
            </a:r>
            <a:r>
              <a:rPr lang="ru-RU" b="1" kern="0" dirty="0" err="1" smtClean="0">
                <a:solidFill>
                  <a:srgbClr val="008000"/>
                </a:solidFill>
                <a:cs typeface="Times New Roman" pitchFamily="18" charset="0"/>
              </a:rPr>
              <a:t>ПМПк</a:t>
            </a:r>
            <a:r>
              <a:rPr lang="ru-RU" b="1" kern="0" dirty="0" smtClean="0">
                <a:solidFill>
                  <a:srgbClr val="008000"/>
                </a:solidFill>
                <a:cs typeface="Times New Roman" pitchFamily="18" charset="0"/>
              </a:rPr>
              <a:t>: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2" name="Объект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895" y="-29406"/>
            <a:ext cx="3197173" cy="235786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8194" r="2083" b="15140"/>
          <a:stretch/>
        </p:blipFill>
        <p:spPr>
          <a:xfrm>
            <a:off x="6050705" y="4293365"/>
            <a:ext cx="3012112" cy="23039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935499"/>
            <a:ext cx="86954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7257D"/>
                </a:solidFill>
              </a:rPr>
              <a:t>трудности при устных и письменных ответах </a:t>
            </a:r>
            <a:endParaRPr lang="ru-RU" sz="2400" b="1" dirty="0" smtClean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трудности</a:t>
            </a:r>
            <a:r>
              <a:rPr lang="ru-RU" sz="2400" b="1" dirty="0">
                <a:solidFill>
                  <a:srgbClr val="57257D"/>
                </a:solidFill>
              </a:rPr>
              <a:t>, возникающие при выполнении творческих заданий, трудоемкой </a:t>
            </a:r>
            <a:r>
              <a:rPr lang="ru-RU" sz="2400" b="1" dirty="0" smtClean="0">
                <a:solidFill>
                  <a:srgbClr val="57257D"/>
                </a:solidFill>
              </a:rPr>
              <a:t>работы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трудности</a:t>
            </a:r>
            <a:r>
              <a:rPr lang="ru-RU" sz="2400" b="1" dirty="0">
                <a:solidFill>
                  <a:srgbClr val="57257D"/>
                </a:solidFill>
              </a:rPr>
              <a:t>, возникающие в процессе усвоения нового </a:t>
            </a:r>
            <a:r>
              <a:rPr lang="ru-RU" sz="2400" b="1" dirty="0" smtClean="0">
                <a:solidFill>
                  <a:srgbClr val="57257D"/>
                </a:solidFill>
              </a:rPr>
              <a:t>материала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предполагаемые </a:t>
            </a:r>
            <a:r>
              <a:rPr lang="ru-RU" sz="2400" b="1" dirty="0">
                <a:solidFill>
                  <a:srgbClr val="57257D"/>
                </a:solidFill>
              </a:rPr>
              <a:t>причины описанных </a:t>
            </a:r>
            <a:r>
              <a:rPr lang="ru-RU" sz="2400" b="1" dirty="0" smtClean="0">
                <a:solidFill>
                  <a:srgbClr val="57257D"/>
                </a:solidFill>
              </a:rPr>
              <a:t>трудностей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успеваемость</a:t>
            </a:r>
            <a:r>
              <a:rPr lang="ru-RU" sz="2400" b="1" dirty="0">
                <a:solidFill>
                  <a:srgbClr val="57257D"/>
                </a:solidFill>
              </a:rPr>
              <a:t>; причины низкой </a:t>
            </a:r>
            <a:r>
              <a:rPr lang="ru-RU" sz="2400" b="1" dirty="0" smtClean="0">
                <a:solidFill>
                  <a:srgbClr val="57257D"/>
                </a:solidFill>
              </a:rPr>
              <a:t>успеваемости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описание </a:t>
            </a:r>
            <a:r>
              <a:rPr lang="ru-RU" sz="2400" b="1" dirty="0">
                <a:solidFill>
                  <a:srgbClr val="57257D"/>
                </a:solidFill>
              </a:rPr>
              <a:t>и оценка поведения, учебной </a:t>
            </a:r>
            <a:r>
              <a:rPr lang="ru-RU" sz="2400" b="1" dirty="0" smtClean="0">
                <a:solidFill>
                  <a:srgbClr val="57257D"/>
                </a:solidFill>
              </a:rPr>
              <a:t>активности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трудности</a:t>
            </a:r>
            <a:r>
              <a:rPr lang="ru-RU" sz="2400" b="1" dirty="0">
                <a:solidFill>
                  <a:srgbClr val="57257D"/>
                </a:solidFill>
              </a:rPr>
              <a:t>, возникающие в процессе общения </a:t>
            </a:r>
            <a:endParaRPr lang="ru-RU" sz="2400" b="1" dirty="0" smtClean="0">
              <a:solidFill>
                <a:srgbClr val="57257D"/>
              </a:solidFill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57257D"/>
                </a:solidFill>
              </a:rPr>
              <a:t>с </a:t>
            </a:r>
            <a:r>
              <a:rPr lang="ru-RU" sz="2400" b="1" dirty="0">
                <a:solidFill>
                  <a:srgbClr val="57257D"/>
                </a:solidFill>
              </a:rPr>
              <a:t>педагогами и со </a:t>
            </a:r>
            <a:r>
              <a:rPr lang="ru-RU" sz="2400" b="1" dirty="0" smtClean="0">
                <a:solidFill>
                  <a:srgbClr val="57257D"/>
                </a:solidFill>
              </a:rPr>
              <a:t>сверстниками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описание </a:t>
            </a:r>
            <a:r>
              <a:rPr lang="ru-RU" sz="2400" b="1" dirty="0">
                <a:solidFill>
                  <a:srgbClr val="57257D"/>
                </a:solidFill>
              </a:rPr>
              <a:t>типичного для школьника </a:t>
            </a:r>
            <a:endParaRPr lang="ru-RU" sz="2400" b="1" dirty="0" smtClean="0">
              <a:solidFill>
                <a:srgbClr val="57257D"/>
              </a:solidFill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57257D"/>
                </a:solidFill>
              </a:rPr>
              <a:t>эмоционального </a:t>
            </a:r>
            <a:r>
              <a:rPr lang="ru-RU" sz="2400" b="1" dirty="0">
                <a:solidFill>
                  <a:srgbClr val="57257D"/>
                </a:solidFill>
              </a:rPr>
              <a:t>состояния на  </a:t>
            </a:r>
            <a:r>
              <a:rPr lang="ru-RU" sz="2400" b="1" dirty="0" smtClean="0">
                <a:solidFill>
                  <a:srgbClr val="57257D"/>
                </a:solidFill>
              </a:rPr>
              <a:t>уроке</a:t>
            </a:r>
            <a:endParaRPr lang="ru-RU" sz="2400" b="1" dirty="0">
              <a:solidFill>
                <a:srgbClr val="57257D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57257D"/>
                </a:solidFill>
              </a:rPr>
              <a:t> </a:t>
            </a:r>
            <a:r>
              <a:rPr lang="ru-RU" sz="2400" b="1" dirty="0">
                <a:solidFill>
                  <a:srgbClr val="57257D"/>
                </a:solidFill>
              </a:rPr>
              <a:t>описание ситуаций, вызывающих у учащихся </a:t>
            </a:r>
            <a:endParaRPr lang="ru-RU" sz="2400" b="1" dirty="0" smtClean="0">
              <a:solidFill>
                <a:srgbClr val="57257D"/>
              </a:solidFill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57257D"/>
                </a:solidFill>
              </a:rPr>
              <a:t>различные </a:t>
            </a:r>
            <a:r>
              <a:rPr lang="ru-RU" sz="2400" b="1" dirty="0">
                <a:solidFill>
                  <a:srgbClr val="57257D"/>
                </a:solidFill>
              </a:rPr>
              <a:t>эмоциональные трудности</a:t>
            </a:r>
          </a:p>
        </p:txBody>
      </p:sp>
    </p:spTree>
    <p:extLst>
      <p:ext uri="{BB962C8B-B14F-4D97-AF65-F5344CB8AC3E}">
        <p14:creationId xmlns:p14="http://schemas.microsoft.com/office/powerpoint/2010/main" val="25026248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4caf9a53dd924f3ac3f71910556e7e2aa13738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645</Words>
  <Application>Microsoft Office PowerPoint</Application>
  <PresentationFormat>Экран (4:3)</PresentationFormat>
  <Paragraphs>155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 </vt:lpstr>
      <vt:lpstr>Задачи ПМПк:</vt:lpstr>
      <vt:lpstr>Состав ПМПк:</vt:lpstr>
      <vt:lpstr>Функции специалистов ПМПк:</vt:lpstr>
      <vt:lpstr>Функции специалистов ПМПк:</vt:lpstr>
      <vt:lpstr>Функции специалистов ПМПк:</vt:lpstr>
      <vt:lpstr>Функции специалистов ПМПк:</vt:lpstr>
      <vt:lpstr>Функции специалистов ПМПк:</vt:lpstr>
      <vt:lpstr>Функции специалистов ПМПк:</vt:lpstr>
      <vt:lpstr>Документация ПМПк:</vt:lpstr>
      <vt:lpstr>Документация консилиума:</vt:lpstr>
      <vt:lpstr>Коллегиальное  заключение ПМПк</vt:lpstr>
      <vt:lpstr>Документация консилиума</vt:lpstr>
      <vt:lpstr> Программа ПМПк сопровождения</vt:lpstr>
      <vt:lpstr>Документация консилиума:</vt:lpstr>
      <vt:lpstr>Организация деятельности ПМПк, этапы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Оксана Борисовна Мирошина</cp:lastModifiedBy>
  <cp:revision>182</cp:revision>
  <dcterms:created xsi:type="dcterms:W3CDTF">2017-08-27T14:21:36Z</dcterms:created>
  <dcterms:modified xsi:type="dcterms:W3CDTF">2020-03-10T06:30:37Z</dcterms:modified>
</cp:coreProperties>
</file>